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59" r:id="rId4"/>
    <p:sldMasterId id="2147483661" r:id="rId5"/>
    <p:sldMasterId id="2147483663" r:id="rId6"/>
    <p:sldMasterId id="2147483675" r:id="rId7"/>
    <p:sldMasterId id="2147483679" r:id="rId8"/>
  </p:sldMasterIdLst>
  <p:notesMasterIdLst>
    <p:notesMasterId r:id="rId10"/>
  </p:notesMasterIdLst>
  <p:handoutMasterIdLst>
    <p:handoutMasterId r:id="rId80"/>
  </p:handoutMasterIdLst>
  <p:sldIdLst>
    <p:sldId id="261" r:id="rId9"/>
    <p:sldId id="4707" r:id="rId11"/>
    <p:sldId id="4706" r:id="rId12"/>
    <p:sldId id="4673" r:id="rId13"/>
    <p:sldId id="4674" r:id="rId14"/>
    <p:sldId id="4675" r:id="rId15"/>
    <p:sldId id="4704" r:id="rId16"/>
    <p:sldId id="4705" r:id="rId17"/>
    <p:sldId id="4670" r:id="rId18"/>
    <p:sldId id="4671" r:id="rId19"/>
    <p:sldId id="4709" r:id="rId20"/>
    <p:sldId id="4708" r:id="rId21"/>
    <p:sldId id="4695" r:id="rId22"/>
    <p:sldId id="4583" r:id="rId23"/>
    <p:sldId id="4586" r:id="rId24"/>
    <p:sldId id="263" r:id="rId25"/>
    <p:sldId id="4645" r:id="rId26"/>
    <p:sldId id="4646" r:id="rId27"/>
    <p:sldId id="4647" r:id="rId28"/>
    <p:sldId id="4648" r:id="rId29"/>
    <p:sldId id="4676" r:id="rId30"/>
    <p:sldId id="4677" r:id="rId31"/>
    <p:sldId id="4702" r:id="rId32"/>
    <p:sldId id="4678" r:id="rId33"/>
    <p:sldId id="4679" r:id="rId34"/>
    <p:sldId id="4680" r:id="rId35"/>
    <p:sldId id="4681" r:id="rId36"/>
    <p:sldId id="4682" r:id="rId37"/>
    <p:sldId id="4683" r:id="rId38"/>
    <p:sldId id="4684" r:id="rId39"/>
    <p:sldId id="4685" r:id="rId40"/>
    <p:sldId id="4696" r:id="rId41"/>
    <p:sldId id="4686" r:id="rId42"/>
    <p:sldId id="4687" r:id="rId43"/>
    <p:sldId id="4688" r:id="rId44"/>
    <p:sldId id="4689" r:id="rId45"/>
    <p:sldId id="4690" r:id="rId46"/>
    <p:sldId id="4691" r:id="rId47"/>
    <p:sldId id="4692" r:id="rId48"/>
    <p:sldId id="4693" r:id="rId49"/>
    <p:sldId id="4697" r:id="rId50"/>
    <p:sldId id="4698" r:id="rId51"/>
    <p:sldId id="4699" r:id="rId52"/>
    <p:sldId id="4587" r:id="rId53"/>
    <p:sldId id="4703" r:id="rId54"/>
    <p:sldId id="4669" r:id="rId55"/>
    <p:sldId id="4653" r:id="rId56"/>
    <p:sldId id="4654" r:id="rId57"/>
    <p:sldId id="4700" r:id="rId58"/>
    <p:sldId id="4588" r:id="rId59"/>
    <p:sldId id="4642" r:id="rId60"/>
    <p:sldId id="4694" r:id="rId61"/>
    <p:sldId id="4655" r:id="rId62"/>
    <p:sldId id="4656" r:id="rId63"/>
    <p:sldId id="4657" r:id="rId64"/>
    <p:sldId id="4658" r:id="rId65"/>
    <p:sldId id="4659" r:id="rId66"/>
    <p:sldId id="4660" r:id="rId67"/>
    <p:sldId id="4661" r:id="rId68"/>
    <p:sldId id="4662" r:id="rId69"/>
    <p:sldId id="4643" r:id="rId70"/>
    <p:sldId id="4644" r:id="rId71"/>
    <p:sldId id="4663" r:id="rId72"/>
    <p:sldId id="4710" r:id="rId73"/>
    <p:sldId id="4665" r:id="rId74"/>
    <p:sldId id="4666" r:id="rId75"/>
    <p:sldId id="4667" r:id="rId76"/>
    <p:sldId id="4668" r:id="rId77"/>
    <p:sldId id="4701" r:id="rId78"/>
    <p:sldId id="4585" r:id="rId79"/>
  </p:sldIdLst>
  <p:sldSz cx="12192000" cy="6858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74" userDrawn="1">
          <p15:clr>
            <a:srgbClr val="A4A3A4"/>
          </p15:clr>
        </p15:guide>
        <p15:guide id="2"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gming"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2F36"/>
    <a:srgbClr val="AE282F"/>
    <a:srgbClr val="9D1223"/>
    <a:srgbClr val="ECCDCF"/>
    <a:srgbClr val="DBA1A4"/>
    <a:srgbClr val="C6686D"/>
    <a:srgbClr val="C86E72"/>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184" autoAdjust="0"/>
    <p:restoredTop sz="94660"/>
  </p:normalViewPr>
  <p:slideViewPr>
    <p:cSldViewPr snapToGrid="0" showGuides="1">
      <p:cViewPr varScale="1">
        <p:scale>
          <a:sx n="66" d="100"/>
          <a:sy n="66" d="100"/>
        </p:scale>
        <p:origin x="33" y="708"/>
      </p:cViewPr>
      <p:guideLst>
        <p:guide pos="7174"/>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5" Type="http://schemas.openxmlformats.org/officeDocument/2006/relationships/tags" Target="tags/tag190.xml"/><Relationship Id="rId84" Type="http://schemas.openxmlformats.org/officeDocument/2006/relationships/commentAuthors" Target="commentAuthors.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1.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5.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9">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2">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4"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5">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7" name="矩形 6"/>
          <p:cNvSpPr/>
          <p:nvPr userDrawn="1"/>
        </p:nvSpPr>
        <p:spPr>
          <a:xfrm>
            <a:off x="3154393" y="5698360"/>
            <a:ext cx="5883215" cy="1151457"/>
          </a:xfrm>
          <a:prstGeom prst="rect">
            <a:avLst/>
          </a:prstGeom>
          <a:blipFill dpi="0" rotWithShape="1">
            <a:blip r:embed="rId12">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hyperlink" Target="https://mp.weixin.qq.com/s/qcrBsJ4Hm5OAt8Nqk7A3aw" TargetMode="Externa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8.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image" Target="../media/image23.pn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hyperlink" Target="https://tv.cctv.com/2025/08/08/VIDE3rrgBwTs19DzAea9AZyX250808.shtml"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8.xml"/><Relationship Id="rId3" Type="http://schemas.openxmlformats.org/officeDocument/2006/relationships/image" Target="../media/image8.jpeg"/><Relationship Id="rId2" Type="http://schemas.microsoft.com/office/2007/relationships/hdphoto" Target="../media/image6.wdp"/><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22.xml"/><Relationship Id="rId2" Type="http://schemas.openxmlformats.org/officeDocument/2006/relationships/image" Target="../media/image27.png"/><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23.xml"/><Relationship Id="rId2" Type="http://schemas.openxmlformats.org/officeDocument/2006/relationships/image" Target="../media/image29.jpe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8.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hyperlink" Target="https://pubsonline.informs.org/doi/abs/10.1287/isre.2023.0103"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slideLayout" Target="../slideLayouts/slideLayout8.xml"/><Relationship Id="rId10" Type="http://schemas.openxmlformats.org/officeDocument/2006/relationships/tags" Target="../tags/tag36.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hyperlink" Target="https://www.bilibili.com/video/BV1rzbnzEEew/?vd_source=1af4fb29d299d986400404a4a10922a1" TargetMode="Externa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tags" Target="../tags/tag43.xml"/><Relationship Id="rId2" Type="http://schemas.openxmlformats.org/officeDocument/2006/relationships/image" Target="../media/image35.png"/><Relationship Id="rId1" Type="http://schemas.openxmlformats.org/officeDocument/2006/relationships/image" Target="../media/image34.GI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tags" Target="../tags/tag44.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tags" Target="../tags/tag4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tags" Target="../tags/tag47.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tags" Target="../tags/tag48.xml"/><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tags" Target="../tags/tag52.xml"/><Relationship Id="rId2" Type="http://schemas.openxmlformats.org/officeDocument/2006/relationships/image" Target="../media/image4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15.png"/><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41.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9" Type="http://schemas.openxmlformats.org/officeDocument/2006/relationships/slideLayout" Target="../slideLayouts/slideLayout8.xml"/><Relationship Id="rId18" Type="http://schemas.openxmlformats.org/officeDocument/2006/relationships/tags" Target="../tags/tag70.xml"/><Relationship Id="rId17" Type="http://schemas.openxmlformats.org/officeDocument/2006/relationships/image" Target="../media/image31.png"/><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4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slideLayout" Target="../slideLayouts/slideLayout8.xml"/><Relationship Id="rId18" Type="http://schemas.openxmlformats.org/officeDocument/2006/relationships/tags" Target="../tags/tag87.xml"/><Relationship Id="rId17" Type="http://schemas.openxmlformats.org/officeDocument/2006/relationships/image" Target="../media/image31.png"/><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4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5" Type="http://schemas.openxmlformats.org/officeDocument/2006/relationships/slideLayout" Target="../slideLayouts/slideLayout8.xml"/><Relationship Id="rId14" Type="http://schemas.openxmlformats.org/officeDocument/2006/relationships/tags" Target="../tags/tag100.xml"/><Relationship Id="rId13" Type="http://schemas.openxmlformats.org/officeDocument/2006/relationships/image" Target="../media/image31.png"/><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50.png"/><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1" Type="http://schemas.openxmlformats.org/officeDocument/2006/relationships/slideLayout" Target="../slideLayouts/slideLayout10.xml"/><Relationship Id="rId10" Type="http://schemas.openxmlformats.org/officeDocument/2006/relationships/tags" Target="../tags/tag109.xml"/><Relationship Id="rId1" Type="http://schemas.openxmlformats.org/officeDocument/2006/relationships/tags" Target="../tags/tag101.xml"/></Relationships>
</file>

<file path=ppt/slides/_rels/slide4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hyperlink" Target="https://www.bilibili.com/video/BV1RC4y157F1/?vd_source=1af4fb29d299d986400404a4a10922a1" TargetMode="Externa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8" Type="http://schemas.openxmlformats.org/officeDocument/2006/relationships/notesSlide" Target="../notesSlides/notesSlide40.xml"/><Relationship Id="rId17" Type="http://schemas.openxmlformats.org/officeDocument/2006/relationships/slideLayout" Target="../slideLayouts/slideLayout1.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tags" Target="../tags/tag110.xml"/></Relationships>
</file>

<file path=ppt/slides/_rels/slide47.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5" Type="http://schemas.openxmlformats.org/officeDocument/2006/relationships/notesSlide" Target="../notesSlides/notesSlide41.xml"/><Relationship Id="rId14" Type="http://schemas.openxmlformats.org/officeDocument/2006/relationships/slideLayout" Target="../slideLayouts/slideLayout1.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4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slideLayout" Target="../slideLayouts/slideLayout8.xml"/><Relationship Id="rId18" Type="http://schemas.openxmlformats.org/officeDocument/2006/relationships/tags" Target="../tags/tag155.xml"/><Relationship Id="rId17" Type="http://schemas.openxmlformats.org/officeDocument/2006/relationships/image" Target="../media/image31.png"/><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hyperlink" Target="https://285.e-dunhuang.com/#/" TargetMode="Externa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51.png"/><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5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6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6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hyperlink" Target="https://www.bilibili.com/video/BV1nW4y1Y7kh/?spm_id_from=333.337.search-card.all.click&amp;vd_source=1af4fb29d299d986400404a4a10922a1"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8.xml"/><Relationship Id="rId3" Type="http://schemas.openxmlformats.org/officeDocument/2006/relationships/image" Target="../media/image8.jpeg"/><Relationship Id="rId2" Type="http://schemas.openxmlformats.org/officeDocument/2006/relationships/image" Target="../media/image51.png"/><Relationship Id="rId1"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69.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9" Type="http://schemas.openxmlformats.org/officeDocument/2006/relationships/slideLayout" Target="../slideLayouts/slideLayout8.xml"/><Relationship Id="rId18" Type="http://schemas.openxmlformats.org/officeDocument/2006/relationships/tags" Target="../tags/tag189.xml"/><Relationship Id="rId17" Type="http://schemas.openxmlformats.org/officeDocument/2006/relationships/image" Target="../media/image31.png"/><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18.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325584" y="1479273"/>
            <a:ext cx="9563982"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第三章 人工智能与消费者行为</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9143" y="785525"/>
            <a:ext cx="11199865" cy="585993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b="1" dirty="0"/>
              <a:t>“智能原生”</a:t>
            </a:r>
            <a:r>
              <a:rPr lang="zh-CN" altLang="en-US" dirty="0"/>
              <a:t>指的是从设计之初就将人工智能作为核心驱动力，深度融合理解、生成、推理、记忆等</a:t>
            </a:r>
            <a:r>
              <a:rPr lang="en-US" altLang="zh-CN" dirty="0"/>
              <a:t>AI</a:t>
            </a:r>
            <a:r>
              <a:rPr lang="zh-CN" altLang="en-US" dirty="0"/>
              <a:t>核心能力，进行产品、服务甚至整个业务模式的根本性创新。</a:t>
            </a:r>
            <a:endParaRPr lang="en-US" altLang="zh-CN" dirty="0"/>
          </a:p>
          <a:p>
            <a:pPr marL="285750" indent="-285750" algn="just">
              <a:lnSpc>
                <a:spcPct val="150000"/>
              </a:lnSpc>
              <a:buFont typeface="Wingdings" panose="05000000000000000000" pitchFamily="2" charset="2"/>
              <a:buChar char="Ø"/>
            </a:pPr>
            <a:endParaRPr lang="en-US" altLang="zh-CN" dirty="0"/>
          </a:p>
          <a:p>
            <a:pPr marL="285750" indent="-285750" algn="just">
              <a:lnSpc>
                <a:spcPct val="150000"/>
              </a:lnSpc>
              <a:buFont typeface="Wingdings" panose="05000000000000000000" pitchFamily="2" charset="2"/>
              <a:buChar char="Ø"/>
            </a:pPr>
            <a:r>
              <a:rPr lang="zh-CN" altLang="en-US" b="1" dirty="0"/>
              <a:t>智能原生新模式新业态</a:t>
            </a:r>
            <a:endParaRPr lang="en-US" altLang="zh-CN" dirty="0"/>
          </a:p>
          <a:p>
            <a:pPr marL="742950" lvl="1" indent="-285750" algn="just">
              <a:lnSpc>
                <a:spcPct val="150000"/>
              </a:lnSpc>
              <a:buFont typeface="Arial" panose="020B0604020202020204" pitchFamily="34" charset="0"/>
              <a:buChar char="•"/>
            </a:pPr>
            <a:r>
              <a:rPr lang="zh-CN" altLang="en-US" dirty="0"/>
              <a:t>从生成式到</a:t>
            </a:r>
            <a:r>
              <a:rPr lang="zh-CN" altLang="en-US" b="1" dirty="0"/>
              <a:t>代理型（</a:t>
            </a:r>
            <a:r>
              <a:rPr lang="en-US" altLang="zh-CN" b="1" dirty="0"/>
              <a:t>Agentic</a:t>
            </a:r>
            <a:r>
              <a:rPr lang="zh-CN" altLang="en-US" b="1" dirty="0"/>
              <a:t>）</a:t>
            </a:r>
            <a:r>
              <a:rPr lang="zh-CN" altLang="en-US" dirty="0"/>
              <a:t>的转变</a:t>
            </a:r>
            <a:endParaRPr lang="en-US" altLang="zh-CN" dirty="0"/>
          </a:p>
          <a:p>
            <a:pPr marL="742950" lvl="1" indent="-285750" algn="just">
              <a:lnSpc>
                <a:spcPct val="150000"/>
              </a:lnSpc>
              <a:buFont typeface="Arial" panose="020B0604020202020204" pitchFamily="34" charset="0"/>
              <a:buChar char="•"/>
            </a:pPr>
            <a:r>
              <a:rPr lang="zh-CN" altLang="en-US" b="1" dirty="0"/>
              <a:t>“一人公司</a:t>
            </a:r>
            <a:r>
              <a:rPr lang="en-US" altLang="zh-CN" b="1" dirty="0"/>
              <a:t>+AI</a:t>
            </a:r>
            <a:r>
              <a:rPr lang="zh-CN" altLang="en-US" b="1" dirty="0"/>
              <a:t>协作”</a:t>
            </a:r>
            <a:r>
              <a:rPr lang="zh-CN" altLang="en-US" dirty="0"/>
              <a:t>的超级个体时代</a:t>
            </a:r>
            <a:endParaRPr lang="en-US" altLang="zh-CN" dirty="0"/>
          </a:p>
          <a:p>
            <a:pPr marL="742950" lvl="1" indent="-285750" algn="just">
              <a:lnSpc>
                <a:spcPct val="150000"/>
              </a:lnSpc>
              <a:buFont typeface="Arial" panose="020B0604020202020204" pitchFamily="34" charset="0"/>
              <a:buChar char="•"/>
            </a:pPr>
            <a:r>
              <a:rPr lang="zh-CN" altLang="en-US" dirty="0"/>
              <a:t>产业</a:t>
            </a:r>
            <a:r>
              <a:rPr lang="zh-CN" altLang="en-US" b="1" dirty="0"/>
              <a:t>全要素智能化</a:t>
            </a:r>
            <a:r>
              <a:rPr lang="zh-CN" altLang="en-US" dirty="0"/>
              <a:t>协同</a:t>
            </a:r>
            <a:endParaRPr lang="en-US" altLang="zh-CN" dirty="0"/>
          </a:p>
          <a:p>
            <a:pPr marL="285750" indent="-285750" algn="just">
              <a:lnSpc>
                <a:spcPct val="150000"/>
              </a:lnSpc>
              <a:buFont typeface="Wingdings" panose="05000000000000000000" pitchFamily="2" charset="2"/>
              <a:buChar char="Ø"/>
            </a:pPr>
            <a:endParaRPr lang="en-US" altLang="zh-CN" dirty="0"/>
          </a:p>
          <a:p>
            <a:pPr marL="285750" indent="-285750" algn="just">
              <a:lnSpc>
                <a:spcPct val="150000"/>
              </a:lnSpc>
              <a:buFont typeface="Wingdings" panose="05000000000000000000" pitchFamily="2" charset="2"/>
              <a:buChar char="Ø"/>
            </a:pPr>
            <a:r>
              <a:rPr lang="zh-CN" altLang="en-US" b="1" dirty="0"/>
              <a:t>智能原生技术、产品和服务体系</a:t>
            </a:r>
            <a:endParaRPr lang="en-US" altLang="zh-CN" b="1" dirty="0"/>
          </a:p>
          <a:p>
            <a:pPr marL="742950" lvl="1" indent="-285750" algn="just">
              <a:lnSpc>
                <a:spcPct val="150000"/>
              </a:lnSpc>
              <a:buFont typeface="Arial" panose="020B0604020202020204" pitchFamily="34" charset="0"/>
              <a:buChar char="•"/>
            </a:pPr>
            <a:r>
              <a:rPr lang="zh-CN" altLang="en-US" b="1" dirty="0"/>
              <a:t>技术支撑：</a:t>
            </a:r>
            <a:r>
              <a:rPr lang="zh-CN" altLang="en-US" dirty="0"/>
              <a:t>包括人工智能工厂（如</a:t>
            </a:r>
            <a:r>
              <a:rPr lang="zh-CN" altLang="en-US" dirty="0">
                <a:hlinkClick r:id="rId1"/>
              </a:rPr>
              <a:t>浪潮</a:t>
            </a:r>
            <a:r>
              <a:rPr lang="en-US" altLang="zh-CN" dirty="0">
                <a:hlinkClick r:id="rId1"/>
              </a:rPr>
              <a:t>AI Factory</a:t>
            </a:r>
            <a:r>
              <a:rPr lang="zh-CN" altLang="en-US" dirty="0"/>
              <a:t>）这类新型基础设施，通过“模型生产模型”的开放高效模式，实现大模型与智能体的规模化量产。</a:t>
            </a:r>
            <a:endParaRPr lang="en-US" altLang="zh-CN" dirty="0"/>
          </a:p>
          <a:p>
            <a:pPr marL="742950" lvl="1" indent="-285750" algn="just">
              <a:lnSpc>
                <a:spcPct val="150000"/>
              </a:lnSpc>
              <a:buFont typeface="Arial" panose="020B0604020202020204" pitchFamily="34" charset="0"/>
              <a:buChar char="•"/>
            </a:pPr>
            <a:r>
              <a:rPr lang="zh-CN" altLang="en-US" b="1" dirty="0"/>
              <a:t>产品形态：</a:t>
            </a:r>
            <a:r>
              <a:rPr lang="zh-CN" altLang="en-US" dirty="0"/>
              <a:t>新一代智能终端如</a:t>
            </a:r>
            <a:r>
              <a:rPr lang="en-US" altLang="zh-CN" dirty="0"/>
              <a:t>AI</a:t>
            </a:r>
            <a:r>
              <a:rPr lang="zh-CN" altLang="en-US" dirty="0"/>
              <a:t>手机、</a:t>
            </a:r>
            <a:r>
              <a:rPr lang="en-US" altLang="zh-CN" dirty="0"/>
              <a:t>AI PC</a:t>
            </a:r>
            <a:r>
              <a:rPr lang="zh-CN" altLang="en-US" dirty="0"/>
              <a:t>、</a:t>
            </a:r>
            <a:r>
              <a:rPr lang="en-US" altLang="zh-CN" dirty="0"/>
              <a:t>AI</a:t>
            </a:r>
            <a:r>
              <a:rPr lang="zh-CN" altLang="en-US" dirty="0"/>
              <a:t>眼镜、智能网联新能源汽车、智能机器人、智能家居等。</a:t>
            </a:r>
            <a:endParaRPr lang="en-US" altLang="zh-CN" dirty="0"/>
          </a:p>
          <a:p>
            <a:pPr marL="742950" lvl="1" indent="-285750" algn="just">
              <a:lnSpc>
                <a:spcPct val="150000"/>
              </a:lnSpc>
              <a:buFont typeface="Arial" panose="020B0604020202020204" pitchFamily="34" charset="0"/>
              <a:buChar char="•"/>
            </a:pPr>
            <a:r>
              <a:rPr lang="zh-CN" altLang="en-US" b="1" dirty="0"/>
              <a:t>服务体系：</a:t>
            </a:r>
            <a:r>
              <a:rPr lang="zh-CN" altLang="en-US" dirty="0"/>
              <a:t>发展“模型即服务”（</a:t>
            </a:r>
            <a:r>
              <a:rPr lang="en-US" altLang="zh-CN" dirty="0"/>
              <a:t>MaaS</a:t>
            </a:r>
            <a:r>
              <a:rPr lang="zh-CN" altLang="en-US" dirty="0"/>
              <a:t>）、“智能体即服务”（</a:t>
            </a:r>
            <a:r>
              <a:rPr lang="en-US" altLang="zh-CN" dirty="0"/>
              <a:t>AaaS</a:t>
            </a:r>
            <a:r>
              <a:rPr lang="zh-CN" altLang="en-US" dirty="0"/>
              <a:t>）等新模式。</a:t>
            </a:r>
            <a:endParaRPr lang="en-US" altLang="zh-CN" dirty="0"/>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山, 乐高, 飞机, 水&#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1917" y="3429000"/>
            <a:ext cx="5569824" cy="2403489"/>
          </a:xfrm>
          <a:prstGeom prst="rect">
            <a:avLst/>
          </a:prstGeom>
        </p:spPr>
      </p:pic>
      <p:pic>
        <p:nvPicPr>
          <p:cNvPr id="6" name="图片 5"/>
          <p:cNvPicPr>
            <a:picLocks noChangeAspect="1"/>
          </p:cNvPicPr>
          <p:nvPr/>
        </p:nvPicPr>
        <p:blipFill>
          <a:blip r:embed="rId2"/>
          <a:stretch>
            <a:fillRect/>
          </a:stretch>
        </p:blipFill>
        <p:spPr>
          <a:xfrm>
            <a:off x="875980" y="3429000"/>
            <a:ext cx="4334259" cy="2404623"/>
          </a:xfrm>
          <a:prstGeom prst="rect">
            <a:avLst/>
          </a:prstGeom>
        </p:spPr>
      </p:pic>
      <p:sp>
        <p:nvSpPr>
          <p:cNvPr id="7" name="文本框 6"/>
          <p:cNvSpPr txBox="1"/>
          <p:nvPr/>
        </p:nvSpPr>
        <p:spPr>
          <a:xfrm>
            <a:off x="255704" y="914400"/>
            <a:ext cx="11561944" cy="2031325"/>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b="1" dirty="0"/>
              <a:t>浪潮人工智能工厂（</a:t>
            </a:r>
            <a:r>
              <a:rPr lang="en-US" altLang="zh-CN" b="1" dirty="0"/>
              <a:t>AI Factory</a:t>
            </a:r>
            <a:r>
              <a:rPr lang="zh-CN" altLang="en-US" b="1" dirty="0"/>
              <a:t>）</a:t>
            </a:r>
            <a:r>
              <a:rPr lang="zh-CN" altLang="en-US" dirty="0"/>
              <a:t>作为新型人工智能基础设施，能够解决行业对人工智能算力服务分散化、小型化、定制化的需求，由</a:t>
            </a:r>
            <a:r>
              <a:rPr lang="zh-CN" altLang="en-US" b="1" dirty="0"/>
              <a:t>模型制造</a:t>
            </a:r>
            <a:r>
              <a:rPr lang="zh-CN" altLang="en-US" dirty="0"/>
              <a:t>、</a:t>
            </a:r>
            <a:r>
              <a:rPr lang="zh-CN" altLang="en-US" b="1" dirty="0"/>
              <a:t>智能体制造</a:t>
            </a:r>
            <a:r>
              <a:rPr lang="zh-CN" altLang="en-US" dirty="0"/>
              <a:t>、</a:t>
            </a:r>
            <a:r>
              <a:rPr lang="zh-CN" altLang="en-US" b="1" dirty="0"/>
              <a:t>综合训练场</a:t>
            </a:r>
            <a:r>
              <a:rPr lang="zh-CN" altLang="en-US" dirty="0"/>
              <a:t>三大核心板块组成，基于分布式智能云实现集约化建设，根据用户需求及规模可分为区域级、城市级、企业级等三种形态，能够实现满足用户大模型与智能体的规模化量产。</a:t>
            </a:r>
            <a:endParaRPr lang="en-US" altLang="zh-CN" dirty="0"/>
          </a:p>
          <a:p>
            <a:pPr marL="285750" indent="-285750" algn="just">
              <a:buFont typeface="Arial" panose="020B0604020202020204" pitchFamily="34" charset="0"/>
              <a:buChar char="•"/>
            </a:pPr>
            <a:r>
              <a:rPr lang="zh-CN" altLang="en-US" b="1" dirty="0"/>
              <a:t>浪潮人工智能工厂</a:t>
            </a:r>
            <a:r>
              <a:rPr lang="zh-CN" altLang="en-US" dirty="0"/>
              <a:t>通过工艺技术中心、调度服务中心等“九大车间”，能够重点解决人工智能全生命周期的标准化、自动化和规模化生产问题，充分释放数据要素价值。目前，浪潮人工智能工厂已沉淀</a:t>
            </a:r>
            <a:r>
              <a:rPr lang="en-US" altLang="zh-CN" dirty="0"/>
              <a:t>61</a:t>
            </a:r>
            <a:r>
              <a:rPr lang="zh-CN" altLang="en-US" dirty="0"/>
              <a:t>道工序、</a:t>
            </a:r>
            <a:r>
              <a:rPr lang="en-US" altLang="zh-CN" dirty="0"/>
              <a:t>113</a:t>
            </a:r>
            <a:r>
              <a:rPr lang="zh-CN" altLang="en-US" dirty="0"/>
              <a:t>套工具，年满产</a:t>
            </a:r>
            <a:r>
              <a:rPr lang="en-US" altLang="zh-CN" dirty="0"/>
              <a:t>1000+</a:t>
            </a:r>
            <a:r>
              <a:rPr lang="zh-CN" altLang="en-US" dirty="0"/>
              <a:t>订单模型，并基于工匠中心持续提升生产能力与水平，交付周期从</a:t>
            </a:r>
            <a:r>
              <a:rPr lang="en-US" altLang="zh-CN" dirty="0"/>
              <a:t>90</a:t>
            </a:r>
            <a:r>
              <a:rPr lang="zh-CN" altLang="en-US" dirty="0"/>
              <a:t>人天缩短到</a:t>
            </a:r>
            <a:r>
              <a:rPr lang="en-US" altLang="zh-CN" dirty="0"/>
              <a:t>20</a:t>
            </a:r>
            <a:r>
              <a:rPr lang="zh-CN" altLang="en-US" dirty="0"/>
              <a:t>人天。</a:t>
            </a:r>
            <a:endParaRPr lang="zh-CN" altLang="en-US"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4648409" y="482322"/>
            <a:ext cx="2824842" cy="526596"/>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a:t>
            </a:r>
            <a:r>
              <a:rPr lang="en-US" altLang="zh-CN" b="1" dirty="0"/>
              <a:t>+</a:t>
            </a:r>
            <a:r>
              <a:rPr lang="zh-CN" altLang="en-US" b="1" dirty="0"/>
              <a:t>”消费提质</a:t>
            </a:r>
            <a:endParaRPr lang="zh-CN" altLang="en-US" b="1" dirty="0"/>
          </a:p>
        </p:txBody>
      </p:sp>
      <p:pic>
        <p:nvPicPr>
          <p:cNvPr id="1026" name="Picture 2" descr="https://mmbiz.qpic.cn/mmbiz_jpg/nibEqsKGVcbCSOwVXriawseNfLQv78bPfSibhJeDVIgjSicib3twoO5IfmHYxkWsq4Qk3BhQPvrpIJ3oYOiba8tQLejQ/0?from=appmsg&amp;wxfrom=12&amp;wx_fmt=jpg&amp;tp=wxpic&amp;usePicPrefetch=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98994" y="1200776"/>
            <a:ext cx="3063490" cy="5446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mbiz.qpic.cn/mmbiz_png/nibEqsKGVcbCSOwVXriawseNfLQv78bPfSzCrBlADnLXpVdV55TPgg7NvNwhR8icn1Cy3yYHMWfYjFYQQaGOkhoIw/0?from=appmsg&amp;wxfrom=12&amp;wx_fmt=png&amp;tp=wxp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252" y="1200776"/>
            <a:ext cx="3063491" cy="54462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1921042" y="2818791"/>
            <a:ext cx="8349916" cy="1220417"/>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hlinkClick r:id="rId1"/>
              </a:rPr>
              <a:t>智变未来，</a:t>
            </a:r>
            <a:r>
              <a:rPr lang="en-US" altLang="zh-CN" sz="4000" b="1" dirty="0">
                <a:solidFill>
                  <a:schemeClr val="bg1"/>
                </a:solidFill>
                <a:hlinkClick r:id="rId1"/>
              </a:rPr>
              <a:t>AI</a:t>
            </a:r>
            <a:r>
              <a:rPr lang="zh-CN" altLang="en-US" sz="4000" b="1" dirty="0">
                <a:solidFill>
                  <a:schemeClr val="bg1"/>
                </a:solidFill>
                <a:hlinkClick r:id="rId1"/>
              </a:rPr>
              <a:t>重塑消费新生活！</a:t>
            </a:r>
            <a:endParaRPr lang="zh-CN" altLang="en-US" sz="4000" b="1" dirty="0">
              <a:solidFill>
                <a:schemeClr val="bg1"/>
              </a:solidFill>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endParaRPr lang="zh-CN" altLang="en-US" sz="4800" b="1" dirty="0">
              <a:solidFill>
                <a:schemeClr val="accent1"/>
              </a:solidFill>
            </a:endParaRPr>
          </a:p>
        </p:txBody>
      </p:sp>
      <p:sp>
        <p:nvSpPr>
          <p:cNvPr id="11" name="文本框 10"/>
          <p:cNvSpPr txBox="1"/>
          <p:nvPr/>
        </p:nvSpPr>
        <p:spPr>
          <a:xfrm>
            <a:off x="1352384" y="3995136"/>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975119" y="4703022"/>
            <a:ext cx="1701134" cy="1015663"/>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人工智能对消费者行为的影响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906647" y="4640024"/>
            <a:ext cx="1635281"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人工智能驱动下的消费者行为特征</a:t>
            </a:r>
            <a:endParaRPr lang="zh-CN" altLang="en-US" sz="2000" dirty="0"/>
          </a:p>
        </p:txBody>
      </p:sp>
      <p:sp>
        <p:nvSpPr>
          <p:cNvPr id="52" name="文本框 51"/>
          <p:cNvSpPr txBox="1"/>
          <p:nvPr/>
        </p:nvSpPr>
        <p:spPr>
          <a:xfrm>
            <a:off x="4216136" y="3932138"/>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sp>
        <p:nvSpPr>
          <p:cNvPr id="29" name="文本框 28"/>
          <p:cNvSpPr txBox="1"/>
          <p:nvPr/>
        </p:nvSpPr>
        <p:spPr>
          <a:xfrm>
            <a:off x="9602968" y="4765956"/>
            <a:ext cx="1613913" cy="707886"/>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人工智能与消费者权益</a:t>
            </a:r>
            <a:endParaRPr lang="zh-CN" altLang="en-US" sz="2000" dirty="0"/>
          </a:p>
        </p:txBody>
      </p:sp>
      <p:sp>
        <p:nvSpPr>
          <p:cNvPr id="53" name="文本框 52"/>
          <p:cNvSpPr txBox="1"/>
          <p:nvPr/>
        </p:nvSpPr>
        <p:spPr>
          <a:xfrm>
            <a:off x="9914258" y="4058070"/>
            <a:ext cx="946604" cy="830997"/>
          </a:xfrm>
          <a:prstGeom prst="rect">
            <a:avLst/>
          </a:prstGeom>
          <a:noFill/>
        </p:spPr>
        <p:txBody>
          <a:bodyPr wrap="square" rtlCol="0">
            <a:spAutoFit/>
          </a:bodyPr>
          <a:lstStyle/>
          <a:p>
            <a:pPr algn="ctr"/>
            <a:r>
              <a:rPr lang="en-US" altLang="zh-CN" sz="4800" b="1" dirty="0">
                <a:solidFill>
                  <a:schemeClr val="bg1"/>
                </a:solidFill>
              </a:rPr>
              <a:t>04</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
        <p:nvSpPr>
          <p:cNvPr id="22" name="文本框 21"/>
          <p:cNvSpPr txBox="1"/>
          <p:nvPr/>
        </p:nvSpPr>
        <p:spPr>
          <a:xfrm>
            <a:off x="6772322" y="4748738"/>
            <a:ext cx="1613913" cy="707886"/>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人工智能与消费者福利</a:t>
            </a:r>
            <a:endParaRPr lang="zh-CN" altLang="en-US" sz="2000" dirty="0"/>
          </a:p>
        </p:txBody>
      </p:sp>
      <p:sp>
        <p:nvSpPr>
          <p:cNvPr id="24" name="文本框 23"/>
          <p:cNvSpPr txBox="1"/>
          <p:nvPr/>
        </p:nvSpPr>
        <p:spPr>
          <a:xfrm>
            <a:off x="7083612" y="4040852"/>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人工智能对消费者行为的影响</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grpSp>
        <p:nvGrpSpPr>
          <p:cNvPr id="17" name="组合 16"/>
          <p:cNvGrpSpPr/>
          <p:nvPr/>
        </p:nvGrpSpPr>
        <p:grpSpPr>
          <a:xfrm>
            <a:off x="1506746" y="1872344"/>
            <a:ext cx="9178507" cy="2462149"/>
            <a:chOff x="1483555" y="1595253"/>
            <a:chExt cx="9178507" cy="2462149"/>
          </a:xfrm>
        </p:grpSpPr>
        <p:sp>
          <p:nvSpPr>
            <p:cNvPr id="2" name="矩形: 圆角 1"/>
            <p:cNvSpPr/>
            <p:nvPr/>
          </p:nvSpPr>
          <p:spPr>
            <a:xfrm>
              <a:off x="3321132" y="1595253"/>
              <a:ext cx="5549735" cy="56209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t>人工智能正在重塑消费者决策与市场运作</a:t>
              </a:r>
              <a:endParaRPr lang="zh-CN" altLang="en-US"/>
            </a:p>
          </p:txBody>
        </p:sp>
        <p:sp>
          <p:nvSpPr>
            <p:cNvPr id="4" name="矩形 3"/>
            <p:cNvSpPr/>
            <p:nvPr/>
          </p:nvSpPr>
          <p:spPr>
            <a:xfrm>
              <a:off x="1483555" y="3182588"/>
              <a:ext cx="1702990" cy="874814"/>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t>对消费者决策行为的影响</a:t>
              </a:r>
              <a:endParaRPr lang="zh-CN" altLang="en-US"/>
            </a:p>
          </p:txBody>
        </p:sp>
        <p:sp>
          <p:nvSpPr>
            <p:cNvPr id="6" name="矩形 5"/>
            <p:cNvSpPr/>
            <p:nvPr/>
          </p:nvSpPr>
          <p:spPr>
            <a:xfrm>
              <a:off x="3975394" y="3182588"/>
              <a:ext cx="1702990" cy="874814"/>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对市场供给端的影响</a:t>
              </a:r>
              <a:endParaRPr lang="zh-CN" altLang="en-US" dirty="0"/>
            </a:p>
          </p:txBody>
        </p:sp>
        <p:sp>
          <p:nvSpPr>
            <p:cNvPr id="7" name="矩形 6"/>
            <p:cNvSpPr/>
            <p:nvPr/>
          </p:nvSpPr>
          <p:spPr>
            <a:xfrm>
              <a:off x="6467233" y="3182588"/>
              <a:ext cx="1702990" cy="874814"/>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对市场需求端的影响</a:t>
              </a:r>
              <a:endParaRPr lang="zh-CN" altLang="en-US" dirty="0"/>
            </a:p>
          </p:txBody>
        </p:sp>
        <p:sp>
          <p:nvSpPr>
            <p:cNvPr id="9" name="矩形 8"/>
            <p:cNvSpPr/>
            <p:nvPr/>
          </p:nvSpPr>
          <p:spPr>
            <a:xfrm>
              <a:off x="8959072" y="3182588"/>
              <a:ext cx="1702990" cy="874814"/>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对需求函数的影响</a:t>
              </a:r>
              <a:endParaRPr lang="zh-CN" altLang="en-US" dirty="0"/>
            </a:p>
          </p:txBody>
        </p:sp>
        <p:cxnSp>
          <p:nvCxnSpPr>
            <p:cNvPr id="10" name="连接符: 肘形 9"/>
            <p:cNvCxnSpPr>
              <a:stCxn id="2" idx="2"/>
              <a:endCxn id="4" idx="0"/>
            </p:cNvCxnSpPr>
            <p:nvPr/>
          </p:nvCxnSpPr>
          <p:spPr>
            <a:xfrm rot="5400000">
              <a:off x="3702907" y="789494"/>
              <a:ext cx="1025237" cy="37609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连接符: 肘形 11"/>
            <p:cNvCxnSpPr>
              <a:stCxn id="2" idx="2"/>
              <a:endCxn id="6" idx="0"/>
            </p:cNvCxnSpPr>
            <p:nvPr/>
          </p:nvCxnSpPr>
          <p:spPr>
            <a:xfrm rot="5400000">
              <a:off x="4948827" y="2035414"/>
              <a:ext cx="1025237" cy="126911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连接符: 肘形 13"/>
            <p:cNvCxnSpPr>
              <a:stCxn id="2" idx="2"/>
              <a:endCxn id="7" idx="0"/>
            </p:cNvCxnSpPr>
            <p:nvPr/>
          </p:nvCxnSpPr>
          <p:spPr>
            <a:xfrm rot="16200000" flipH="1">
              <a:off x="6194746" y="2058605"/>
              <a:ext cx="1025237" cy="122272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连接符: 肘形 15"/>
            <p:cNvCxnSpPr>
              <a:stCxn id="2" idx="2"/>
              <a:endCxn id="9" idx="0"/>
            </p:cNvCxnSpPr>
            <p:nvPr/>
          </p:nvCxnSpPr>
          <p:spPr>
            <a:xfrm rot="16200000" flipH="1">
              <a:off x="7440665" y="812685"/>
              <a:ext cx="1025237" cy="371456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458146" y="1331951"/>
            <a:ext cx="7248939" cy="4194097"/>
          </a:xfrm>
          <a:prstGeom prst="rect">
            <a:avLst/>
          </a:prstGeom>
          <a:noFill/>
        </p:spPr>
        <p:txBody>
          <a:bodyPr wrap="square" rtlCol="0">
            <a:spAutoFit/>
          </a:bodyPr>
          <a:lstStyle/>
          <a:p>
            <a:r>
              <a:rPr lang="zh-CN" altLang="en-US" sz="2000" b="1" dirty="0"/>
              <a:t>一、</a:t>
            </a:r>
            <a:r>
              <a:rPr lang="en-US" altLang="zh-CN" sz="2000" b="1" dirty="0"/>
              <a:t>AI</a:t>
            </a:r>
            <a:r>
              <a:rPr lang="zh-CN" altLang="en-US" sz="2000" b="1" dirty="0"/>
              <a:t>对消费者决策行为的影响</a:t>
            </a:r>
            <a:endParaRPr lang="en-US" altLang="zh-CN" sz="2000" b="1" dirty="0"/>
          </a:p>
          <a:p>
            <a:pPr marL="285750" indent="-285750" algn="just">
              <a:lnSpc>
                <a:spcPct val="200000"/>
              </a:lnSpc>
              <a:buFont typeface="Wingdings" panose="05000000000000000000" pitchFamily="2" charset="2"/>
              <a:buChar char="Ø"/>
            </a:pPr>
            <a:r>
              <a:rPr lang="zh-CN" altLang="en-US" b="1" dirty="0"/>
              <a:t>传统决策流程：</a:t>
            </a:r>
            <a:r>
              <a:rPr lang="zh-CN" altLang="en-US" dirty="0"/>
              <a:t>信息搜索 → 方案评估 → 购买决策 → 购买后评价</a:t>
            </a:r>
            <a:endParaRPr lang="en-US" altLang="zh-CN" dirty="0"/>
          </a:p>
          <a:p>
            <a:pPr marL="285750" indent="-285750" algn="just">
              <a:lnSpc>
                <a:spcPct val="200000"/>
              </a:lnSpc>
              <a:buFont typeface="Wingdings" panose="05000000000000000000" pitchFamily="2" charset="2"/>
              <a:buChar char="Ø"/>
            </a:pPr>
            <a:r>
              <a:rPr lang="zh-CN" altLang="en-US" b="1" dirty="0"/>
              <a:t>传统方式的局限：</a:t>
            </a:r>
            <a:r>
              <a:rPr lang="zh-CN" altLang="en-US" dirty="0"/>
              <a:t>经验有限、信息偏差、主观性强</a:t>
            </a:r>
            <a:endParaRPr lang="en-US" altLang="zh-CN" dirty="0"/>
          </a:p>
          <a:p>
            <a:pPr marL="285750" indent="-285750" algn="just">
              <a:lnSpc>
                <a:spcPct val="200000"/>
              </a:lnSpc>
              <a:buFont typeface="Wingdings" panose="05000000000000000000" pitchFamily="2" charset="2"/>
              <a:buChar char="Ø"/>
            </a:pPr>
            <a:r>
              <a:rPr lang="en-US" altLang="zh-CN" b="1" dirty="0"/>
              <a:t>AI</a:t>
            </a:r>
            <a:r>
              <a:rPr lang="zh-CN" altLang="en-US" b="1" dirty="0"/>
              <a:t>改变决策方式：</a:t>
            </a:r>
            <a:endParaRPr lang="en-US" altLang="zh-CN" b="1" dirty="0"/>
          </a:p>
          <a:p>
            <a:pPr marL="742950" lvl="1" indent="-285750" algn="just">
              <a:lnSpc>
                <a:spcPct val="200000"/>
              </a:lnSpc>
              <a:buFont typeface="Wingdings" panose="05000000000000000000" pitchFamily="2" charset="2"/>
              <a:buChar char="l"/>
            </a:pPr>
            <a:r>
              <a:rPr lang="zh-CN" altLang="en-US" dirty="0"/>
              <a:t>大数据</a:t>
            </a:r>
            <a:r>
              <a:rPr lang="en-US" altLang="zh-CN" dirty="0"/>
              <a:t>+</a:t>
            </a:r>
            <a:r>
              <a:rPr lang="zh-CN" altLang="en-US" dirty="0"/>
              <a:t>算法精准推荐</a:t>
            </a:r>
            <a:endParaRPr lang="en-US" altLang="zh-CN" dirty="0"/>
          </a:p>
          <a:p>
            <a:pPr marL="742950" lvl="1" indent="-285750" algn="just">
              <a:lnSpc>
                <a:spcPct val="200000"/>
              </a:lnSpc>
              <a:buFont typeface="Wingdings" panose="05000000000000000000" pitchFamily="2" charset="2"/>
              <a:buChar char="l"/>
            </a:pPr>
            <a:r>
              <a:rPr lang="zh-CN" altLang="en-US" dirty="0"/>
              <a:t>降低信息搜索成本</a:t>
            </a:r>
            <a:endParaRPr lang="en-US" altLang="zh-CN" dirty="0"/>
          </a:p>
          <a:p>
            <a:pPr marL="742950" lvl="1" indent="-285750" algn="just">
              <a:lnSpc>
                <a:spcPct val="200000"/>
              </a:lnSpc>
              <a:buFont typeface="Wingdings" panose="05000000000000000000" pitchFamily="2" charset="2"/>
              <a:buChar char="l"/>
            </a:pPr>
            <a:r>
              <a:rPr lang="zh-CN" altLang="en-US" dirty="0"/>
              <a:t>提升匹配度与效率</a:t>
            </a:r>
            <a:endParaRPr lang="en-US" altLang="zh-CN" dirty="0"/>
          </a:p>
          <a:p>
            <a:pPr marL="285750" indent="-285750" algn="just">
              <a:lnSpc>
                <a:spcPct val="200000"/>
              </a:lnSpc>
              <a:buFont typeface="Wingdings" panose="05000000000000000000" pitchFamily="2" charset="2"/>
              <a:buChar char="Ø"/>
            </a:pPr>
            <a:r>
              <a:rPr lang="zh-CN" altLang="en-US" b="1" dirty="0"/>
              <a:t>案例：</a:t>
            </a:r>
            <a:r>
              <a:rPr lang="zh-CN" altLang="en-US" dirty="0"/>
              <a:t>京东个性化推荐与智能客服</a:t>
            </a:r>
            <a:endParaRPr lang="zh-CN" altLang="en-US" dirty="0"/>
          </a:p>
        </p:txBody>
      </p:sp>
      <p:pic>
        <p:nvPicPr>
          <p:cNvPr id="205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52535" y="3988002"/>
            <a:ext cx="3061393" cy="24164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8496491" y="632360"/>
            <a:ext cx="3300134" cy="2796639"/>
          </a:xfrm>
          <a:prstGeom prst="rect">
            <a:avLst/>
          </a:prstGeom>
        </p:spPr>
      </p:pic>
      <p:sp>
        <p:nvSpPr>
          <p:cNvPr id="3" name="云形 2"/>
          <p:cNvSpPr/>
          <p:nvPr/>
        </p:nvSpPr>
        <p:spPr>
          <a:xfrm>
            <a:off x="4786792" y="3246427"/>
            <a:ext cx="3007087" cy="1794805"/>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请同学们谈一谈</a:t>
            </a:r>
            <a:r>
              <a:rPr lang="en-US" altLang="zh-CN" dirty="0"/>
              <a:t>AI</a:t>
            </a:r>
            <a:r>
              <a:rPr lang="zh-CN" altLang="en-US" dirty="0"/>
              <a:t>改变消费者决策行为的案例？</a:t>
            </a:r>
            <a:endParaRPr lang="zh-CN" altLang="en-US"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369167" y="1051092"/>
            <a:ext cx="7048952" cy="4194097"/>
          </a:xfrm>
          <a:prstGeom prst="rect">
            <a:avLst/>
          </a:prstGeom>
          <a:noFill/>
        </p:spPr>
        <p:txBody>
          <a:bodyPr wrap="square" rtlCol="0">
            <a:spAutoFit/>
          </a:bodyPr>
          <a:lstStyle/>
          <a:p>
            <a:r>
              <a:rPr lang="zh-CN" altLang="en-US" sz="2000" b="1" dirty="0"/>
              <a:t>二、</a:t>
            </a:r>
            <a:r>
              <a:rPr lang="en-US" altLang="zh-CN" sz="2000" b="1" dirty="0"/>
              <a:t>AI</a:t>
            </a:r>
            <a:r>
              <a:rPr lang="zh-CN" altLang="en-US" sz="2000" b="1" dirty="0"/>
              <a:t>对市场供给端的影响</a:t>
            </a:r>
            <a:endParaRPr lang="en-US" altLang="zh-CN" sz="2000" b="1" dirty="0"/>
          </a:p>
          <a:p>
            <a:pPr marL="285750" indent="-285750" algn="just">
              <a:lnSpc>
                <a:spcPct val="200000"/>
              </a:lnSpc>
              <a:buFont typeface="Wingdings" panose="05000000000000000000" pitchFamily="2" charset="2"/>
              <a:buChar char="Ø"/>
            </a:pPr>
            <a:r>
              <a:rPr lang="zh-CN" altLang="en-US" dirty="0"/>
              <a:t>传统供给决策依赖经验判断与有限的市场调研，难跟上需求变化</a:t>
            </a:r>
            <a:endParaRPr lang="en-US" altLang="zh-CN" dirty="0"/>
          </a:p>
          <a:p>
            <a:pPr marL="285750" indent="-285750" algn="just">
              <a:lnSpc>
                <a:spcPct val="200000"/>
              </a:lnSpc>
              <a:buFont typeface="Wingdings" panose="05000000000000000000" pitchFamily="2" charset="2"/>
              <a:buChar char="Ø"/>
            </a:pPr>
            <a:r>
              <a:rPr lang="zh-CN" altLang="en-US" dirty="0"/>
              <a:t>传统标准化、规模化生产难满足多样化、个性化需求</a:t>
            </a:r>
            <a:endParaRPr lang="en-US" altLang="zh-CN" dirty="0"/>
          </a:p>
          <a:p>
            <a:pPr marL="285750" indent="-285750" algn="just">
              <a:lnSpc>
                <a:spcPct val="200000"/>
              </a:lnSpc>
              <a:buFont typeface="Wingdings" panose="05000000000000000000" pitchFamily="2" charset="2"/>
              <a:buChar char="Ø"/>
            </a:pPr>
            <a:r>
              <a:rPr lang="en-US" altLang="zh-CN" dirty="0"/>
              <a:t>AI</a:t>
            </a:r>
            <a:r>
              <a:rPr lang="zh-CN" altLang="en-US" dirty="0"/>
              <a:t>驱动的供给变革：</a:t>
            </a:r>
            <a:endParaRPr lang="en-US" altLang="zh-CN" dirty="0"/>
          </a:p>
          <a:p>
            <a:pPr marL="800100" lvl="1" indent="-342900" algn="just">
              <a:lnSpc>
                <a:spcPct val="200000"/>
              </a:lnSpc>
              <a:buFont typeface="Wingdings" panose="05000000000000000000" pitchFamily="2" charset="2"/>
              <a:buChar char="l"/>
            </a:pPr>
            <a:r>
              <a:rPr lang="zh-CN" altLang="en-US" b="1" dirty="0"/>
              <a:t>实现生产制造环节的智能化和柔性化</a:t>
            </a:r>
            <a:r>
              <a:rPr lang="zh-CN" altLang="en-US" dirty="0"/>
              <a:t>，可以根据消费者需求的个性化调整生产组织方式，如智能家居企业定制化生产</a:t>
            </a:r>
            <a:endParaRPr lang="en-US" altLang="zh-CN" dirty="0"/>
          </a:p>
          <a:p>
            <a:pPr marL="800100" lvl="1" indent="-342900" algn="just">
              <a:lnSpc>
                <a:spcPct val="200000"/>
              </a:lnSpc>
              <a:buFont typeface="Wingdings" panose="05000000000000000000" pitchFamily="2" charset="2"/>
              <a:buChar char="l"/>
            </a:pPr>
            <a:r>
              <a:rPr lang="zh-CN" altLang="en-US" b="1" dirty="0"/>
              <a:t>预测产品需求，提升供应链的灵活性，</a:t>
            </a:r>
            <a:r>
              <a:rPr lang="zh-CN" altLang="en-US" dirty="0"/>
              <a:t>降低库存成本，如阿里菜鸟物流的需求预测与库存优化</a:t>
            </a:r>
            <a:endParaRPr lang="zh-CN" altLang="en-US" sz="2000" b="1"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88332" y="3946319"/>
            <a:ext cx="4518687" cy="2326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4570" y="584860"/>
            <a:ext cx="4266210" cy="28441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3" name="文本框 2"/>
          <p:cNvSpPr txBox="1"/>
          <p:nvPr/>
        </p:nvSpPr>
        <p:spPr>
          <a:xfrm>
            <a:off x="803908" y="1559972"/>
            <a:ext cx="10731335" cy="444031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dirty="0"/>
              <a:t>传统市场需求分析，主要基于总体消费群体特征进行分析，难以精准分析个体消费者的需求特征。</a:t>
            </a:r>
            <a:endParaRPr lang="en-US" altLang="zh-CN" dirty="0"/>
          </a:p>
          <a:p>
            <a:pPr marL="285750" indent="-285750" algn="just">
              <a:lnSpc>
                <a:spcPct val="200000"/>
              </a:lnSpc>
              <a:buFont typeface="Wingdings" panose="05000000000000000000" pitchFamily="2" charset="2"/>
              <a:buChar char="Ø"/>
            </a:pPr>
            <a:r>
              <a:rPr lang="en-US" altLang="zh-CN" dirty="0"/>
              <a:t>AI</a:t>
            </a:r>
            <a:r>
              <a:rPr lang="zh-CN" altLang="en-US" dirty="0"/>
              <a:t>精准刻画消费者需求特征：</a:t>
            </a:r>
            <a:endParaRPr lang="en-US" altLang="zh-CN" dirty="0"/>
          </a:p>
          <a:p>
            <a:pPr marL="800100" lvl="1" indent="-342900" algn="just">
              <a:lnSpc>
                <a:spcPct val="200000"/>
              </a:lnSpc>
              <a:buFont typeface="+mj-lt"/>
              <a:buAutoNum type="arabicPeriod"/>
            </a:pPr>
            <a:r>
              <a:rPr lang="zh-CN" altLang="en-US" dirty="0"/>
              <a:t>消费偏好分析 → 优化产品设计</a:t>
            </a:r>
            <a:endParaRPr lang="en-US" altLang="zh-CN" dirty="0"/>
          </a:p>
          <a:p>
            <a:pPr marL="800100" lvl="1" indent="-342900" algn="just">
              <a:lnSpc>
                <a:spcPct val="200000"/>
              </a:lnSpc>
              <a:buFont typeface="+mj-lt"/>
              <a:buAutoNum type="arabicPeriod"/>
            </a:pPr>
            <a:r>
              <a:rPr lang="zh-CN" altLang="en-US" dirty="0"/>
              <a:t>消费习惯分析 → 优化销售策略</a:t>
            </a:r>
            <a:endParaRPr lang="en-US" altLang="zh-CN" dirty="0"/>
          </a:p>
          <a:p>
            <a:pPr marL="800100" lvl="1" indent="-342900" algn="just">
              <a:lnSpc>
                <a:spcPct val="200000"/>
              </a:lnSpc>
              <a:buFont typeface="+mj-lt"/>
              <a:buAutoNum type="arabicPeriod"/>
            </a:pPr>
            <a:r>
              <a:rPr lang="zh-CN" altLang="en-US" dirty="0"/>
              <a:t>消费能力分析 → 优化价格策略</a:t>
            </a:r>
            <a:endParaRPr lang="en-US" altLang="zh-CN" dirty="0"/>
          </a:p>
          <a:p>
            <a:pPr marL="285750" indent="-285750" algn="just">
              <a:lnSpc>
                <a:spcPct val="200000"/>
              </a:lnSpc>
              <a:buFont typeface="Wingdings" panose="05000000000000000000" pitchFamily="2" charset="2"/>
              <a:buChar char="Ø"/>
            </a:pPr>
            <a:r>
              <a:rPr lang="zh-CN" altLang="en-US" b="1" dirty="0"/>
              <a:t>案例：</a:t>
            </a:r>
            <a:r>
              <a:rPr lang="zh-CN" altLang="en-US" dirty="0"/>
              <a:t>亚马逊的智能推荐系统通过分析消费者的购买历史，实现关联推荐，减少了消费者在海量产品信息中的搜索时间和精力，引导着消费需求。</a:t>
            </a:r>
            <a:endParaRPr lang="en-US" altLang="zh-CN" dirty="0"/>
          </a:p>
          <a:p>
            <a:pPr marL="285750" indent="-285750" algn="just">
              <a:lnSpc>
                <a:spcPct val="200000"/>
              </a:lnSpc>
              <a:buFont typeface="Wingdings" panose="05000000000000000000" pitchFamily="2" charset="2"/>
              <a:buChar char="Ø"/>
            </a:pPr>
            <a:r>
              <a:rPr lang="zh-CN" altLang="en-US" dirty="0"/>
              <a:t>人工智能技术应用使产品价格信息更加公开透明，消费者能够低成本比较不同企业产品价格和质量。</a:t>
            </a:r>
            <a:endParaRPr lang="en-US" altLang="zh-CN" dirty="0"/>
          </a:p>
        </p:txBody>
      </p:sp>
      <p:sp>
        <p:nvSpPr>
          <p:cNvPr id="2" name="文本框 1"/>
          <p:cNvSpPr txBox="1"/>
          <p:nvPr/>
        </p:nvSpPr>
        <p:spPr>
          <a:xfrm>
            <a:off x="369168" y="1051092"/>
            <a:ext cx="5554554" cy="400110"/>
          </a:xfrm>
          <a:prstGeom prst="rect">
            <a:avLst/>
          </a:prstGeom>
          <a:noFill/>
        </p:spPr>
        <p:txBody>
          <a:bodyPr wrap="square" rtlCol="0">
            <a:spAutoFit/>
          </a:bodyPr>
          <a:lstStyle/>
          <a:p>
            <a:r>
              <a:rPr lang="zh-CN" altLang="en-US" sz="2000" b="1" dirty="0"/>
              <a:t>三、</a:t>
            </a:r>
            <a:r>
              <a:rPr lang="en-US" altLang="zh-CN" sz="2000" b="1" dirty="0"/>
              <a:t>AI</a:t>
            </a:r>
            <a:r>
              <a:rPr lang="zh-CN" altLang="en-US" sz="2000" b="1" dirty="0"/>
              <a:t>对市场需求端的影响</a:t>
            </a:r>
            <a:endParaRPr lang="zh-CN" altLang="en-US" sz="2000" b="1" dirty="0"/>
          </a:p>
        </p:txBody>
      </p:sp>
      <p:pic>
        <p:nvPicPr>
          <p:cNvPr id="5" name="图片 4"/>
          <p:cNvPicPr>
            <a:picLocks noChangeAspect="1"/>
          </p:cNvPicPr>
          <p:nvPr/>
        </p:nvPicPr>
        <p:blipFill>
          <a:blip r:embed="rId1"/>
          <a:stretch>
            <a:fillRect/>
          </a:stretch>
        </p:blipFill>
        <p:spPr>
          <a:xfrm>
            <a:off x="5923722" y="2216518"/>
            <a:ext cx="3636037" cy="216225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2040353"/>
            <a:ext cx="9753600" cy="2143125"/>
          </a:xfrm>
          <a:prstGeom prst="rect">
            <a:avLst/>
          </a:prstGeom>
          <a:noFill/>
        </p:spPr>
        <p:txBody>
          <a:bodyPr vert="horz" wrap="square" rtlCol="0" anchor="ctr" anchorCtr="0">
            <a:noAutofit/>
          </a:bodyPr>
          <a:lstStyle/>
          <a:p>
            <a:pPr algn="ctr"/>
            <a:r>
              <a:rPr lang="zh-CN" altLang="en-US" sz="4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请同学们列举一些人工智能赋能消费转型的实际案例</a:t>
            </a:r>
            <a:endParaRPr lang="zh-CN" altLang="en-US" sz="4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圆角 8"/>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p:cNvGrpSpPr/>
          <p:nvPr>
            <p:custDataLst>
              <p:tags r:id="rId3"/>
            </p:custDataLst>
          </p:nvPr>
        </p:nvGrpSpPr>
        <p:grpSpPr>
          <a:xfrm>
            <a:off x="0" y="0"/>
            <a:ext cx="12192000" cy="635000"/>
            <a:chOff x="0" y="0"/>
            <a:chExt cx="12192000" cy="635000"/>
          </a:xfrm>
        </p:grpSpPr>
        <p:sp>
          <p:nvSpPr>
            <p:cNvPr id="10" name="TitleBackground"/>
            <p:cNvSpPr/>
            <p:nvPr>
              <p:custDataLst>
                <p:tags r:id="rId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olorBlock"/>
            <p:cNvSpPr/>
            <p:nvPr>
              <p:custDataLst>
                <p:tags r:id="rId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ipText"/>
            <p:cNvSpPr txBox="1"/>
            <p:nvPr>
              <p:custDataLst>
                <p:tags r:id="rId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345416" y="955166"/>
            <a:ext cx="5554554" cy="400110"/>
          </a:xfrm>
          <a:prstGeom prst="rect">
            <a:avLst/>
          </a:prstGeom>
          <a:noFill/>
        </p:spPr>
        <p:txBody>
          <a:bodyPr wrap="square" rtlCol="0">
            <a:spAutoFit/>
          </a:bodyPr>
          <a:lstStyle/>
          <a:p>
            <a:r>
              <a:rPr lang="zh-CN" altLang="en-US" sz="2000" b="1" dirty="0"/>
              <a:t>四、</a:t>
            </a:r>
            <a:r>
              <a:rPr lang="en-US" altLang="zh-CN" sz="2000" b="1" dirty="0"/>
              <a:t>AI</a:t>
            </a:r>
            <a:r>
              <a:rPr lang="zh-CN" altLang="en-US" sz="2000" b="1" dirty="0"/>
              <a:t>对需求函数的影响</a:t>
            </a:r>
            <a:endParaRPr lang="zh-CN" altLang="en-US" sz="2000" b="1" dirty="0"/>
          </a:p>
        </p:txBody>
      </p:sp>
      <p:grpSp>
        <p:nvGrpSpPr>
          <p:cNvPr id="10" name="组合 9"/>
          <p:cNvGrpSpPr/>
          <p:nvPr/>
        </p:nvGrpSpPr>
        <p:grpSpPr>
          <a:xfrm>
            <a:off x="1062841" y="1211659"/>
            <a:ext cx="10066318" cy="1579419"/>
            <a:chOff x="1417121" y="1753935"/>
            <a:chExt cx="10066318" cy="1579419"/>
          </a:xfrm>
        </p:grpSpPr>
        <p:sp>
          <p:nvSpPr>
            <p:cNvPr id="4" name="矩形: 圆角 3"/>
            <p:cNvSpPr/>
            <p:nvPr/>
          </p:nvSpPr>
          <p:spPr>
            <a:xfrm>
              <a:off x="6222671" y="1753935"/>
              <a:ext cx="5260768" cy="550224"/>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消费者需求量 </a:t>
              </a:r>
              <a:r>
                <a:rPr lang="en-US" altLang="zh-CN" sz="1600" dirty="0"/>
                <a:t>= F(</a:t>
              </a:r>
              <a:r>
                <a:rPr lang="zh-CN" altLang="en-US" sz="1600" dirty="0"/>
                <a:t>产品价格，消费者收入，消费者偏好</a:t>
              </a:r>
              <a:r>
                <a:rPr lang="en-US" altLang="zh-CN" sz="1600" dirty="0"/>
                <a:t>)</a:t>
              </a:r>
              <a:endParaRPr lang="zh-CN" altLang="en-US" sz="1600" dirty="0"/>
            </a:p>
          </p:txBody>
        </p:sp>
        <p:sp>
          <p:nvSpPr>
            <p:cNvPr id="6" name="矩形: 圆角 5"/>
            <p:cNvSpPr/>
            <p:nvPr/>
          </p:nvSpPr>
          <p:spPr>
            <a:xfrm>
              <a:off x="6222671" y="2670314"/>
              <a:ext cx="5260768" cy="66304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消费者需求量 </a:t>
              </a:r>
              <a:r>
                <a:rPr lang="en-US" altLang="zh-CN" sz="1600" dirty="0"/>
                <a:t>= F(</a:t>
              </a:r>
              <a:r>
                <a:rPr lang="zh-CN" altLang="en-US" sz="1600" dirty="0"/>
                <a:t>产品价格，消费者收入，消费者偏好，</a:t>
              </a:r>
              <a:r>
                <a:rPr lang="zh-CN" altLang="en-US" sz="1600" dirty="0">
                  <a:solidFill>
                    <a:srgbClr val="CB2F36"/>
                  </a:solidFill>
                </a:rPr>
                <a:t>对</a:t>
              </a:r>
              <a:r>
                <a:rPr lang="en-US" altLang="zh-CN" sz="1600" dirty="0">
                  <a:solidFill>
                    <a:srgbClr val="CB2F36"/>
                  </a:solidFill>
                </a:rPr>
                <a:t>AI</a:t>
              </a:r>
              <a:r>
                <a:rPr lang="zh-CN" altLang="en-US" sz="1600" dirty="0">
                  <a:solidFill>
                    <a:srgbClr val="CB2F36"/>
                  </a:solidFill>
                </a:rPr>
                <a:t>产品和服务的认知程度，数字技术素养</a:t>
              </a:r>
              <a:r>
                <a:rPr lang="en-US" altLang="zh-CN" sz="1600" dirty="0"/>
                <a:t>)</a:t>
              </a:r>
              <a:endParaRPr lang="zh-CN" altLang="en-US" sz="1600" dirty="0"/>
            </a:p>
          </p:txBody>
        </p:sp>
        <p:sp>
          <p:nvSpPr>
            <p:cNvPr id="5" name="箭头: 下 4"/>
            <p:cNvSpPr/>
            <p:nvPr/>
          </p:nvSpPr>
          <p:spPr>
            <a:xfrm>
              <a:off x="8700655" y="2318594"/>
              <a:ext cx="368135" cy="337284"/>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417121" y="2318594"/>
              <a:ext cx="3277590" cy="42191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改变消费者需求影响因素</a:t>
              </a:r>
              <a:endParaRPr lang="zh-CN" altLang="en-US" dirty="0"/>
            </a:p>
          </p:txBody>
        </p:sp>
        <p:sp>
          <p:nvSpPr>
            <p:cNvPr id="9" name="左大括号 8"/>
            <p:cNvSpPr/>
            <p:nvPr/>
          </p:nvSpPr>
          <p:spPr>
            <a:xfrm>
              <a:off x="5161808" y="1857017"/>
              <a:ext cx="403761" cy="1345071"/>
            </a:xfrm>
            <a:prstGeom prst="leftBrace">
              <a:avLst>
                <a:gd name="adj1" fmla="val 20098"/>
                <a:gd name="adj2" fmla="val 50294"/>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grpSp>
        <p:nvGrpSpPr>
          <p:cNvPr id="11" name="组合 10"/>
          <p:cNvGrpSpPr/>
          <p:nvPr/>
        </p:nvGrpSpPr>
        <p:grpSpPr>
          <a:xfrm>
            <a:off x="1062841" y="2975454"/>
            <a:ext cx="10066318" cy="1652174"/>
            <a:chOff x="1417121" y="1681180"/>
            <a:chExt cx="10066318" cy="1652174"/>
          </a:xfrm>
        </p:grpSpPr>
        <p:sp>
          <p:nvSpPr>
            <p:cNvPr id="12" name="矩形: 圆角 11"/>
            <p:cNvSpPr/>
            <p:nvPr/>
          </p:nvSpPr>
          <p:spPr>
            <a:xfrm>
              <a:off x="6222671" y="1681180"/>
              <a:ext cx="5260768" cy="622979"/>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传统消费理论通常假定消费偏好存在较强稳定性，主要受个体习惯、价值观和社会阶层等因素影响。</a:t>
              </a:r>
              <a:endParaRPr lang="zh-CN" altLang="en-US" sz="1600" dirty="0"/>
            </a:p>
          </p:txBody>
        </p:sp>
        <p:sp>
          <p:nvSpPr>
            <p:cNvPr id="13" name="矩形: 圆角 12"/>
            <p:cNvSpPr/>
            <p:nvPr/>
          </p:nvSpPr>
          <p:spPr>
            <a:xfrm>
              <a:off x="6222671" y="2670314"/>
              <a:ext cx="5260768" cy="66304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消费者依托大数据和人工智能分析，能够跟踪了解社会流行偏好，从而对自身消费行为产生影响</a:t>
              </a:r>
              <a:endParaRPr lang="zh-CN" altLang="en-US" sz="1600" dirty="0"/>
            </a:p>
          </p:txBody>
        </p:sp>
        <p:sp>
          <p:nvSpPr>
            <p:cNvPr id="14" name="箭头: 下 13"/>
            <p:cNvSpPr/>
            <p:nvPr/>
          </p:nvSpPr>
          <p:spPr>
            <a:xfrm>
              <a:off x="8700655" y="2318594"/>
              <a:ext cx="368135" cy="337284"/>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p:cNvSpPr/>
            <p:nvPr/>
          </p:nvSpPr>
          <p:spPr>
            <a:xfrm>
              <a:off x="1417121" y="2318594"/>
              <a:ext cx="3277590" cy="42191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改变消费者偏好</a:t>
              </a:r>
              <a:endParaRPr lang="zh-CN" altLang="en-US" dirty="0"/>
            </a:p>
          </p:txBody>
        </p:sp>
        <p:sp>
          <p:nvSpPr>
            <p:cNvPr id="16" name="左大括号 15"/>
            <p:cNvSpPr/>
            <p:nvPr/>
          </p:nvSpPr>
          <p:spPr>
            <a:xfrm>
              <a:off x="5161808" y="1857017"/>
              <a:ext cx="403761" cy="1345071"/>
            </a:xfrm>
            <a:prstGeom prst="leftBrace">
              <a:avLst>
                <a:gd name="adj1" fmla="val 20098"/>
                <a:gd name="adj2" fmla="val 50294"/>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grpSp>
        <p:nvGrpSpPr>
          <p:cNvPr id="3" name="组合 2"/>
          <p:cNvGrpSpPr/>
          <p:nvPr/>
        </p:nvGrpSpPr>
        <p:grpSpPr>
          <a:xfrm>
            <a:off x="1109355" y="4959927"/>
            <a:ext cx="10066318" cy="1512501"/>
            <a:chOff x="1109355" y="4959927"/>
            <a:chExt cx="10066318" cy="1512501"/>
          </a:xfrm>
        </p:grpSpPr>
        <p:grpSp>
          <p:nvGrpSpPr>
            <p:cNvPr id="17" name="组合 16"/>
            <p:cNvGrpSpPr/>
            <p:nvPr/>
          </p:nvGrpSpPr>
          <p:grpSpPr>
            <a:xfrm>
              <a:off x="1109355" y="4996091"/>
              <a:ext cx="10066318" cy="1476337"/>
              <a:chOff x="1417121" y="1857017"/>
              <a:chExt cx="10066318" cy="1476337"/>
            </a:xfrm>
          </p:grpSpPr>
          <p:sp>
            <p:nvSpPr>
              <p:cNvPr id="19" name="矩形: 圆角 18"/>
              <p:cNvSpPr/>
              <p:nvPr/>
            </p:nvSpPr>
            <p:spPr>
              <a:xfrm>
                <a:off x="6222671" y="2670314"/>
                <a:ext cx="5260768" cy="66304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人工智能算法不断向消费者推荐新颖产品和服务，激发新的消费需求，促进消费需求的个性化和多样化。</a:t>
                </a:r>
                <a:endParaRPr lang="zh-CN" altLang="en-US" sz="1600" dirty="0"/>
              </a:p>
            </p:txBody>
          </p:sp>
          <p:sp>
            <p:nvSpPr>
              <p:cNvPr id="20" name="箭头: 下 19"/>
              <p:cNvSpPr/>
              <p:nvPr/>
            </p:nvSpPr>
            <p:spPr>
              <a:xfrm>
                <a:off x="8700655" y="2318594"/>
                <a:ext cx="368135" cy="337284"/>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1417121" y="2318594"/>
                <a:ext cx="3277590" cy="42191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提高消费者的边际消费倾向</a:t>
                </a:r>
                <a:endParaRPr lang="zh-CN" altLang="en-US" dirty="0"/>
              </a:p>
            </p:txBody>
          </p:sp>
          <p:sp>
            <p:nvSpPr>
              <p:cNvPr id="22" name="左大括号 21"/>
              <p:cNvSpPr/>
              <p:nvPr/>
            </p:nvSpPr>
            <p:spPr>
              <a:xfrm>
                <a:off x="5161808" y="1857017"/>
                <a:ext cx="403761" cy="1345071"/>
              </a:xfrm>
              <a:prstGeom prst="leftBrace">
                <a:avLst>
                  <a:gd name="adj1" fmla="val 20098"/>
                  <a:gd name="adj2" fmla="val 50294"/>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sp>
          <p:nvSpPr>
            <p:cNvPr id="23" name="矩形: 圆角 22"/>
            <p:cNvSpPr/>
            <p:nvPr/>
          </p:nvSpPr>
          <p:spPr>
            <a:xfrm>
              <a:off x="6096000" y="4959927"/>
              <a:ext cx="1753590" cy="435429"/>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个性化推荐</a:t>
              </a:r>
              <a:endParaRPr lang="zh-CN" altLang="en-US" dirty="0"/>
            </a:p>
          </p:txBody>
        </p:sp>
        <p:sp>
          <p:nvSpPr>
            <p:cNvPr id="24" name="矩形: 圆角 23"/>
            <p:cNvSpPr/>
            <p:nvPr/>
          </p:nvSpPr>
          <p:spPr>
            <a:xfrm>
              <a:off x="9161813" y="4959927"/>
              <a:ext cx="1753590" cy="435429"/>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精准营销</a:t>
              </a:r>
              <a:endParaRPr lang="zh-CN" altLang="en-US" dirty="0"/>
            </a:p>
          </p:txBody>
        </p:sp>
        <p:sp>
          <p:nvSpPr>
            <p:cNvPr id="25" name="十字形 24"/>
            <p:cNvSpPr/>
            <p:nvPr/>
          </p:nvSpPr>
          <p:spPr>
            <a:xfrm>
              <a:off x="8340438" y="4959927"/>
              <a:ext cx="414649" cy="370030"/>
            </a:xfrm>
            <a:prstGeom prst="plus">
              <a:avLst>
                <a:gd name="adj" fmla="val 38228"/>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8" name="文本框 17"/>
          <p:cNvSpPr txBox="1"/>
          <p:nvPr/>
        </p:nvSpPr>
        <p:spPr>
          <a:xfrm>
            <a:off x="345416" y="6104559"/>
            <a:ext cx="4210542" cy="400110"/>
          </a:xfrm>
          <a:prstGeom prst="rect">
            <a:avLst/>
          </a:prstGeom>
          <a:noFill/>
        </p:spPr>
        <p:txBody>
          <a:bodyPr wrap="square" rtlCol="0">
            <a:spAutoFit/>
          </a:bodyPr>
          <a:lstStyle/>
          <a:p>
            <a:r>
              <a:rPr kumimoji="1" lang="zh-CN" altLang="en-US" sz="2000" b="1" dirty="0"/>
              <a:t>课堂互动：什么是边际消费倾向？</a:t>
            </a:r>
            <a:endParaRPr kumimoji="1" lang="zh-CN" altLang="en-US" sz="20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345415" y="955166"/>
            <a:ext cx="11252417" cy="954107"/>
          </a:xfrm>
          <a:prstGeom prst="rect">
            <a:avLst/>
          </a:prstGeom>
          <a:noFill/>
        </p:spPr>
        <p:txBody>
          <a:bodyPr wrap="square" rtlCol="0">
            <a:spAutoFit/>
          </a:bodyPr>
          <a:lstStyle/>
          <a:p>
            <a:r>
              <a:rPr lang="zh-CN" altLang="en-US" sz="2000" b="1" dirty="0"/>
              <a:t>案例 </a:t>
            </a:r>
            <a:r>
              <a:rPr lang="en-US" altLang="zh-CN" sz="2000" b="1" dirty="0"/>
              <a:t>AI</a:t>
            </a:r>
            <a:r>
              <a:rPr lang="zh-CN" altLang="en-US" sz="2000" b="1" dirty="0"/>
              <a:t>助手如何改变直播带货？揭秘背后的消费决策与购买心理！</a:t>
            </a:r>
            <a:endParaRPr lang="en-US" altLang="zh-CN" sz="2000" b="1" dirty="0"/>
          </a:p>
          <a:p>
            <a:pPr algn="just"/>
            <a:r>
              <a:rPr lang="zh-CN" altLang="en-US" dirty="0"/>
              <a:t>文献：</a:t>
            </a:r>
            <a:r>
              <a:rPr lang="en-US" altLang="zh-CN" dirty="0">
                <a:hlinkClick r:id="rId1"/>
              </a:rPr>
              <a:t>Wang L, Huang N, He Y, et al. Artificial Intelligence (AI) Assistant in Online Shopping: A Randomized Field Experiment on a Livestream Selling Platform[J]. Information Systems Research, 2025.</a:t>
            </a:r>
            <a:endParaRPr lang="zh-CN" altLang="en-US" dirty="0"/>
          </a:p>
        </p:txBody>
      </p:sp>
      <p:sp>
        <p:nvSpPr>
          <p:cNvPr id="18" name="文本框 17"/>
          <p:cNvSpPr txBox="1"/>
          <p:nvPr/>
        </p:nvSpPr>
        <p:spPr>
          <a:xfrm>
            <a:off x="762227" y="2186237"/>
            <a:ext cx="10060226" cy="317009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0" i="0" u="none" strike="noStrike" dirty="0">
                <a:effectLst/>
                <a:latin typeface="+mn-ea"/>
              </a:rPr>
              <a:t>直播电商风口正盛，主播讲得飞起，但你是否也遇到过：</a:t>
            </a:r>
            <a:endParaRPr lang="en-US" altLang="zh-CN" sz="2000" b="0" i="0" u="none" strike="noStrike" dirty="0">
              <a:effectLst/>
              <a:latin typeface="+mn-ea"/>
            </a:endParaRPr>
          </a:p>
          <a:p>
            <a:endParaRPr lang="zh-CN" altLang="en-US" sz="2000" b="0" i="0" u="none" strike="noStrike" dirty="0">
              <a:effectLst/>
              <a:latin typeface="+mn-ea"/>
            </a:endParaRPr>
          </a:p>
          <a:p>
            <a:pPr lvl="1"/>
            <a:r>
              <a:rPr lang="zh-CN" altLang="en-US" sz="2000" b="0" i="0" u="none" strike="noStrike" dirty="0">
                <a:effectLst/>
                <a:latin typeface="+mn-ea"/>
              </a:rPr>
              <a:t>🔍 想知道产品优惠在哪领？</a:t>
            </a:r>
            <a:endParaRPr lang="zh-CN" altLang="en-US" sz="2000" b="0" i="0" u="none" strike="noStrike" dirty="0">
              <a:effectLst/>
              <a:latin typeface="+mn-ea"/>
            </a:endParaRPr>
          </a:p>
          <a:p>
            <a:pPr lvl="1"/>
            <a:r>
              <a:rPr lang="zh-CN" altLang="en-US" sz="2000" b="0" i="0" u="none" strike="noStrike" dirty="0">
                <a:effectLst/>
                <a:latin typeface="+mn-ea"/>
              </a:rPr>
              <a:t>🤔 退货规则在哪儿看？</a:t>
            </a:r>
            <a:endParaRPr lang="zh-CN" altLang="en-US" sz="2000" b="0" i="0" u="none" strike="noStrike" dirty="0">
              <a:effectLst/>
              <a:latin typeface="+mn-ea"/>
            </a:endParaRPr>
          </a:p>
          <a:p>
            <a:pPr lvl="1"/>
            <a:r>
              <a:rPr lang="zh-CN" altLang="en-US" sz="2000" b="0" i="0" u="none" strike="noStrike" dirty="0">
                <a:effectLst/>
                <a:latin typeface="+mn-ea"/>
              </a:rPr>
              <a:t>🧠 一边听主播讲一边还得在评论区翻答案，信息焦虑严重</a:t>
            </a:r>
            <a:r>
              <a:rPr lang="en-US" altLang="zh-CN" sz="2000" b="0" i="0" u="none" strike="noStrike" dirty="0">
                <a:effectLst/>
                <a:latin typeface="+mn-ea"/>
              </a:rPr>
              <a:t>……</a:t>
            </a:r>
            <a:endParaRPr lang="en-US" altLang="zh-CN" sz="2000" b="0" i="0" u="none" strike="noStrike" dirty="0">
              <a:effectLst/>
              <a:latin typeface="+mn-ea"/>
            </a:endParaRPr>
          </a:p>
          <a:p>
            <a:endParaRPr lang="en-US" altLang="zh-CN" sz="2000" b="0" i="0" u="none" strike="noStrike" dirty="0">
              <a:effectLst/>
              <a:latin typeface="+mn-ea"/>
            </a:endParaRPr>
          </a:p>
          <a:p>
            <a:pPr marL="342900" indent="-342900">
              <a:buFont typeface="Wingdings" panose="05000000000000000000" pitchFamily="2" charset="2"/>
              <a:buChar char="Ø"/>
            </a:pPr>
            <a:r>
              <a:rPr lang="zh-CN" altLang="en-US" sz="2000" b="0" i="0" u="none" strike="noStrike" dirty="0">
                <a:effectLst/>
                <a:latin typeface="+mn-ea"/>
              </a:rPr>
              <a:t>这正是</a:t>
            </a:r>
            <a:r>
              <a:rPr lang="zh-CN" altLang="en-US" sz="2000" b="1" i="0" u="none" strike="noStrike" dirty="0">
                <a:effectLst/>
                <a:latin typeface="+mn-ea"/>
              </a:rPr>
              <a:t>主播服务能力有限 </a:t>
            </a:r>
            <a:r>
              <a:rPr lang="en-US" altLang="zh-CN" sz="2000" b="1" i="0" u="none" strike="noStrike" dirty="0">
                <a:effectLst/>
                <a:latin typeface="+mn-ea"/>
              </a:rPr>
              <a:t>vs. </a:t>
            </a:r>
            <a:r>
              <a:rPr lang="zh-CN" altLang="en-US" sz="2000" b="1" i="0" u="none" strike="noStrike" dirty="0">
                <a:effectLst/>
                <a:latin typeface="+mn-ea"/>
              </a:rPr>
              <a:t>消费者个性化需求强烈</a:t>
            </a:r>
            <a:r>
              <a:rPr lang="zh-CN" altLang="en-US" sz="2000" b="0" i="0" u="none" strike="noStrike" dirty="0">
                <a:effectLst/>
                <a:latin typeface="+mn-ea"/>
              </a:rPr>
              <a:t>之间的矛盾。</a:t>
            </a:r>
            <a:endParaRPr lang="en-US" altLang="zh-CN" sz="2000" dirty="0">
              <a:latin typeface="+mn-ea"/>
            </a:endParaRPr>
          </a:p>
          <a:p>
            <a:pPr marL="342900" indent="-342900">
              <a:buFont typeface="Wingdings" panose="05000000000000000000" pitchFamily="2" charset="2"/>
              <a:buChar char="Ø"/>
            </a:pPr>
            <a:endParaRPr lang="en-US" altLang="zh-CN" sz="2000" b="0" i="0" u="none" strike="noStrike" dirty="0">
              <a:effectLst/>
              <a:latin typeface="+mn-ea"/>
            </a:endParaRPr>
          </a:p>
          <a:p>
            <a:pPr marL="342900" indent="-342900">
              <a:buFont typeface="Wingdings" panose="05000000000000000000" pitchFamily="2" charset="2"/>
              <a:buChar char="Ø"/>
            </a:pPr>
            <a:r>
              <a:rPr lang="zh-CN" altLang="en-US" sz="2000" b="0" i="0" u="none" strike="noStrike" dirty="0">
                <a:effectLst/>
                <a:latin typeface="+mn-ea"/>
              </a:rPr>
              <a:t>为此，不少平台开始引入</a:t>
            </a:r>
            <a:r>
              <a:rPr lang="en-US" altLang="zh-CN" sz="2000" b="1" i="0" u="none" strike="noStrike" dirty="0">
                <a:effectLst/>
                <a:latin typeface="+mn-ea"/>
              </a:rPr>
              <a:t>AI</a:t>
            </a:r>
            <a:r>
              <a:rPr lang="zh-CN" altLang="en-US" sz="2000" b="1" i="0" u="none" strike="noStrike" dirty="0">
                <a:effectLst/>
                <a:latin typeface="+mn-ea"/>
              </a:rPr>
              <a:t>直播助手</a:t>
            </a:r>
            <a:r>
              <a:rPr lang="zh-CN" altLang="en-US" sz="2000" b="0" i="0" u="none" strike="noStrike" dirty="0">
                <a:effectLst/>
                <a:latin typeface="+mn-ea"/>
              </a:rPr>
              <a:t>，但效果究竟如何？</a:t>
            </a:r>
            <a:endParaRPr lang="en-US" altLang="zh-CN" sz="2000" dirty="0">
              <a:latin typeface="+mn-ea"/>
            </a:endParaRPr>
          </a:p>
          <a:p>
            <a:pPr marL="342900" indent="-342900">
              <a:buFont typeface="Wingdings" panose="05000000000000000000" pitchFamily="2" charset="2"/>
              <a:buChar char="Ø"/>
            </a:pPr>
            <a:r>
              <a:rPr lang="en-US" altLang="zh-CN" sz="2000" b="1" i="0" u="none" strike="noStrike" dirty="0">
                <a:effectLst/>
                <a:latin typeface="+mn-ea"/>
              </a:rPr>
              <a:t>Wang</a:t>
            </a:r>
            <a:r>
              <a:rPr lang="zh-CN" altLang="en-US" sz="2000" b="1" i="0" u="none" strike="noStrike" dirty="0">
                <a:effectLst/>
                <a:latin typeface="+mn-ea"/>
              </a:rPr>
              <a:t>等人（</a:t>
            </a:r>
            <a:r>
              <a:rPr lang="en-US" altLang="zh-CN" sz="2000" b="1" i="0" u="none" strike="noStrike" dirty="0">
                <a:effectLst/>
                <a:latin typeface="+mn-ea"/>
              </a:rPr>
              <a:t>2025</a:t>
            </a:r>
            <a:r>
              <a:rPr lang="zh-CN" altLang="en-US" sz="2000" b="1" i="0" u="none" strike="noStrike" dirty="0">
                <a:effectLst/>
                <a:latin typeface="+mn-ea"/>
              </a:rPr>
              <a:t>）通过一项大规模随机现场实验给出了答案</a:t>
            </a:r>
            <a:r>
              <a:rPr lang="zh-CN" altLang="en-US" sz="2000" b="0" i="0" u="none" strike="noStrike" dirty="0">
                <a:effectLst/>
                <a:latin typeface="+mn-ea"/>
              </a:rPr>
              <a:t>。</a:t>
            </a:r>
            <a:endParaRPr lang="zh-CN" altLang="en-US" sz="2000" b="0" i="0" u="none" strike="noStrike" dirty="0">
              <a:effectLst/>
              <a:latin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469791" y="1145045"/>
            <a:ext cx="11252417" cy="3823034"/>
          </a:xfrm>
          <a:prstGeom prst="rect">
            <a:avLst/>
          </a:prstGeom>
          <a:noFill/>
        </p:spPr>
        <p:txBody>
          <a:bodyPr wrap="square" rtlCol="0">
            <a:spAutoFit/>
          </a:bodyPr>
          <a:lstStyle/>
          <a:p>
            <a:pPr algn="just">
              <a:lnSpc>
                <a:spcPct val="150000"/>
              </a:lnSpc>
              <a:spcBef>
                <a:spcPts val="1800"/>
              </a:spcBef>
            </a:pPr>
            <a:r>
              <a:rPr lang="zh-CN" altLang="en-US" sz="2400" b="1" dirty="0"/>
              <a:t>研究问题</a:t>
            </a:r>
            <a:endParaRPr lang="en-US" altLang="zh-CN" sz="2400" b="1" dirty="0"/>
          </a:p>
          <a:p>
            <a:pPr algn="just">
              <a:lnSpc>
                <a:spcPct val="150000"/>
              </a:lnSpc>
              <a:spcBef>
                <a:spcPts val="1800"/>
              </a:spcBef>
            </a:pPr>
            <a:r>
              <a:rPr lang="zh-CN" altLang="en-US" sz="2000" dirty="0"/>
              <a:t>本文聚焦于人工智能在直播带货场景中的实际应用效果，围绕以下两个核心研究问题展开：</a:t>
            </a:r>
            <a:endParaRPr lang="zh-CN" altLang="en-US" sz="2000" dirty="0"/>
          </a:p>
          <a:p>
            <a:pPr marL="800100" lvl="1" indent="-342900" algn="just">
              <a:lnSpc>
                <a:spcPct val="150000"/>
              </a:lnSpc>
              <a:spcBef>
                <a:spcPts val="1800"/>
              </a:spcBef>
              <a:buFont typeface="Wingdings" panose="05000000000000000000" pitchFamily="2" charset="2"/>
              <a:buChar char="l"/>
            </a:pPr>
            <a:r>
              <a:rPr lang="en-US" altLang="zh-CN" sz="2000" b="1" dirty="0"/>
              <a:t>AI</a:t>
            </a:r>
            <a:r>
              <a:rPr lang="zh-CN" altLang="en-US" sz="2000" b="1" dirty="0"/>
              <a:t>直播助手在直播销售中是否能有效提升消费者的购买行为？</a:t>
            </a:r>
            <a:endParaRPr lang="zh-CN" altLang="en-US" sz="2000" b="1" dirty="0"/>
          </a:p>
          <a:p>
            <a:pPr marL="800100" lvl="1" indent="-342900" algn="just">
              <a:lnSpc>
                <a:spcPct val="150000"/>
              </a:lnSpc>
              <a:spcBef>
                <a:spcPts val="1800"/>
              </a:spcBef>
              <a:buFont typeface="Wingdings" panose="05000000000000000000" pitchFamily="2" charset="2"/>
              <a:buChar char="l"/>
            </a:pPr>
            <a:r>
              <a:rPr lang="en-US" altLang="zh-CN" sz="2000" b="1" dirty="0"/>
              <a:t>AI</a:t>
            </a:r>
            <a:r>
              <a:rPr lang="zh-CN" altLang="en-US" sz="2000" b="1" dirty="0"/>
              <a:t>直播助手是否能显著降低产品的退货率？</a:t>
            </a:r>
            <a:endParaRPr lang="zh-CN" altLang="en-US" sz="2000" b="1" dirty="0"/>
          </a:p>
          <a:p>
            <a:pPr algn="just">
              <a:lnSpc>
                <a:spcPct val="150000"/>
              </a:lnSpc>
              <a:spcBef>
                <a:spcPts val="1800"/>
              </a:spcBef>
            </a:pPr>
            <a:r>
              <a:rPr lang="zh-CN" altLang="en-US" sz="2000" dirty="0"/>
              <a:t>作者进一步关注</a:t>
            </a:r>
            <a:r>
              <a:rPr lang="en-US" altLang="zh-CN" sz="2000" b="1" dirty="0">
                <a:solidFill>
                  <a:srgbClr val="C00000"/>
                </a:solidFill>
              </a:rPr>
              <a:t>AI</a:t>
            </a:r>
            <a:r>
              <a:rPr lang="zh-CN" altLang="en-US" sz="2000" b="1" dirty="0">
                <a:solidFill>
                  <a:srgbClr val="C00000"/>
                </a:solidFill>
              </a:rPr>
              <a:t>助手在消费者整个购买决策流程中所起的作用</a:t>
            </a:r>
            <a:r>
              <a:rPr lang="zh-CN" altLang="en-US" sz="2000" dirty="0"/>
              <a:t>，尤其强调其在</a:t>
            </a:r>
            <a:r>
              <a:rPr lang="zh-CN" altLang="en-US" sz="2000" b="1" dirty="0"/>
              <a:t>后评估阶段（</a:t>
            </a:r>
            <a:r>
              <a:rPr lang="en-US" altLang="zh-CN" sz="2000" b="1" dirty="0"/>
              <a:t>post-evaluation stage</a:t>
            </a:r>
            <a:r>
              <a:rPr lang="zh-CN" altLang="en-US" sz="2000" b="1" dirty="0"/>
              <a:t>）</a:t>
            </a:r>
            <a:r>
              <a:rPr lang="zh-CN" altLang="en-US" sz="2000" dirty="0"/>
              <a:t>对退货行为的影响。</a:t>
            </a:r>
            <a:endParaRPr lang="en-US" altLang="zh-CN" sz="20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525905" y="1955800"/>
            <a:ext cx="9753600" cy="2143125"/>
          </a:xfrm>
          <a:prstGeom prst="rect">
            <a:avLst/>
          </a:prstGeom>
          <a:noFill/>
        </p:spPr>
        <p:txBody>
          <a:bodyPr vert="horz" wrap="square" rtlCol="0" anchor="ctr" anchorCtr="0">
            <a:noAutofit/>
          </a:bodyPr>
          <a:lstStyle/>
          <a:p>
            <a:r>
              <a:rPr kumimoji="1" lang="zh-CN" altLang="en-US" sz="3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你觉得</a:t>
            </a:r>
            <a:r>
              <a:rPr kumimoji="1" lang="en-US" altLang="zh-CN" sz="3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AI</a:t>
            </a:r>
            <a:r>
              <a:rPr kumimoji="1" lang="zh-CN" altLang="en-US" sz="3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直播助手</a:t>
            </a:r>
            <a:r>
              <a:rPr lang="zh-CN" altLang="en-US" sz="3600" b="1" dirty="0"/>
              <a:t>在直播销售中是否能有效提升消费者的购买行为？</a:t>
            </a:r>
            <a:endParaRPr lang="zh-CN" altLang="en-US" sz="3600" b="1" dirty="0"/>
          </a:p>
        </p:txBody>
      </p:sp>
      <p:sp>
        <p:nvSpPr>
          <p:cNvPr id="14" name="圆角矩形 13"/>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3"/>
            </p:custDataLst>
          </p:nvPr>
        </p:nvGrpSpPr>
        <p:grpSpPr>
          <a:xfrm>
            <a:off x="0" y="0"/>
            <a:ext cx="12192000" cy="635000"/>
            <a:chOff x="0" y="0"/>
            <a:chExt cx="12192000" cy="635000"/>
          </a:xfrm>
        </p:grpSpPr>
        <p:sp>
          <p:nvSpPr>
            <p:cNvPr id="8" name="TitleBackground"/>
            <p:cNvSpPr/>
            <p:nvPr>
              <p:custDataLst>
                <p:tags r:id="rId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362813" y="1036188"/>
            <a:ext cx="11252417" cy="4982774"/>
          </a:xfrm>
          <a:prstGeom prst="rect">
            <a:avLst/>
          </a:prstGeom>
          <a:noFill/>
        </p:spPr>
        <p:txBody>
          <a:bodyPr wrap="square" rtlCol="0">
            <a:spAutoFit/>
          </a:bodyPr>
          <a:lstStyle/>
          <a:p>
            <a:pPr algn="just">
              <a:lnSpc>
                <a:spcPct val="150000"/>
              </a:lnSpc>
              <a:spcBef>
                <a:spcPts val="600"/>
              </a:spcBef>
            </a:pPr>
            <a:r>
              <a:rPr lang="zh-CN" altLang="en-US" sz="2400" b="1" dirty="0"/>
              <a:t>相关研究与研究缺口</a:t>
            </a:r>
            <a:endParaRPr lang="en-US" altLang="zh-CN" sz="2400" b="1" dirty="0"/>
          </a:p>
          <a:p>
            <a:pPr marL="457200" indent="-457200" algn="just">
              <a:lnSpc>
                <a:spcPct val="150000"/>
              </a:lnSpc>
              <a:spcBef>
                <a:spcPts val="600"/>
              </a:spcBef>
              <a:buFont typeface="Wingdings" panose="05000000000000000000" pitchFamily="2" charset="2"/>
              <a:buChar char="u"/>
            </a:pPr>
            <a:r>
              <a:rPr lang="zh-CN" altLang="en-US" b="1" dirty="0"/>
              <a:t>直播电商与</a:t>
            </a:r>
            <a:r>
              <a:rPr lang="en-US" altLang="zh-CN" b="1" dirty="0"/>
              <a:t>AI</a:t>
            </a:r>
            <a:r>
              <a:rPr lang="zh-CN" altLang="en-US" b="1" dirty="0"/>
              <a:t>应用：</a:t>
            </a:r>
            <a:r>
              <a:rPr lang="zh-CN" altLang="en-US" dirty="0"/>
              <a:t>已有研究聚焦直播的经济价值、互动性对消费行为的影响（</a:t>
            </a:r>
            <a:r>
              <a:rPr lang="en-US" altLang="zh-CN" dirty="0" err="1"/>
              <a:t>Sjöblom</a:t>
            </a:r>
            <a:r>
              <a:rPr lang="en-US" altLang="zh-CN" dirty="0"/>
              <a:t> and </a:t>
            </a:r>
            <a:r>
              <a:rPr lang="en-US" altLang="zh-CN" dirty="0" err="1"/>
              <a:t>Hamari</a:t>
            </a:r>
            <a:r>
              <a:rPr lang="en-US" altLang="zh-CN" dirty="0"/>
              <a:t> 2017, Wohn et al. 2018, Pan et al. 2022</a:t>
            </a:r>
            <a:r>
              <a:rPr lang="zh-CN" altLang="en-US" dirty="0"/>
              <a:t>）。</a:t>
            </a:r>
            <a:r>
              <a:rPr lang="en-US" altLang="zh-CN" dirty="0"/>
              <a:t>AI</a:t>
            </a:r>
            <a:r>
              <a:rPr lang="zh-CN" altLang="en-US" dirty="0"/>
              <a:t>在直播中主要被用于后台内容优化或传输（</a:t>
            </a:r>
            <a:r>
              <a:rPr lang="en-US" altLang="zh-CN" dirty="0" err="1"/>
              <a:t>Menkovski</a:t>
            </a:r>
            <a:r>
              <a:rPr lang="en-US" altLang="zh-CN" dirty="0"/>
              <a:t> &amp; Liotta, BBC</a:t>
            </a:r>
            <a:r>
              <a:rPr lang="zh-CN" altLang="en-US" dirty="0"/>
              <a:t>案例），而</a:t>
            </a:r>
            <a:r>
              <a:rPr lang="zh-CN" altLang="en-US" b="1" dirty="0"/>
              <a:t>面向消费者的实时</a:t>
            </a:r>
            <a:r>
              <a:rPr lang="en-US" altLang="zh-CN" b="1" dirty="0"/>
              <a:t>AI</a:t>
            </a:r>
            <a:r>
              <a:rPr lang="zh-CN" altLang="en-US" b="1" dirty="0"/>
              <a:t>服务尚未深入探讨</a:t>
            </a:r>
            <a:r>
              <a:rPr lang="zh-CN" altLang="en-US" dirty="0"/>
              <a:t>。本研究填补了前端</a:t>
            </a:r>
            <a:r>
              <a:rPr lang="en-US" altLang="zh-CN" dirty="0"/>
              <a:t>AI</a:t>
            </a:r>
            <a:r>
              <a:rPr lang="zh-CN" altLang="en-US" dirty="0"/>
              <a:t>助手对消费者实时互动影响的空白。</a:t>
            </a:r>
            <a:endParaRPr lang="en-US" altLang="zh-CN" b="1" dirty="0"/>
          </a:p>
          <a:p>
            <a:pPr marL="342900" indent="-342900" algn="just">
              <a:lnSpc>
                <a:spcPct val="150000"/>
              </a:lnSpc>
              <a:spcBef>
                <a:spcPts val="600"/>
              </a:spcBef>
              <a:buFont typeface="Wingdings" panose="05000000000000000000" pitchFamily="2" charset="2"/>
              <a:buChar char="u"/>
            </a:pPr>
            <a:r>
              <a:rPr lang="zh-CN" altLang="en-US" b="1" dirty="0"/>
              <a:t>消费者决策路径与退货行为：</a:t>
            </a:r>
            <a:r>
              <a:rPr lang="zh-CN" altLang="en-US" dirty="0"/>
              <a:t>文献多聚焦于消费者的“认知</a:t>
            </a:r>
            <a:r>
              <a:rPr lang="en-US" altLang="zh-CN" dirty="0"/>
              <a:t>-</a:t>
            </a:r>
            <a:r>
              <a:rPr lang="zh-CN" altLang="en-US" dirty="0"/>
              <a:t>决策”漏斗模型</a:t>
            </a:r>
            <a:r>
              <a:rPr lang="en-US" altLang="zh-CN" dirty="0"/>
              <a:t>(Huang et al. 2019)</a:t>
            </a:r>
            <a:r>
              <a:rPr lang="zh-CN" altLang="en-US" dirty="0"/>
              <a:t>，主要考察从点击到购买的影响因素。</a:t>
            </a:r>
            <a:r>
              <a:rPr lang="zh-CN" altLang="en-US" b="1" dirty="0"/>
              <a:t>“后购买阶段”的退货行为研究相对缺乏</a:t>
            </a:r>
            <a:r>
              <a:rPr lang="zh-CN" altLang="en-US" dirty="0"/>
              <a:t>，尤其在直播场景中冲动消费更常见。本研究进一步拓展了对退货行为的因果研究路径。</a:t>
            </a:r>
            <a:endParaRPr lang="en-US" altLang="zh-CN" dirty="0"/>
          </a:p>
          <a:p>
            <a:pPr marL="342900" indent="-342900" algn="just">
              <a:lnSpc>
                <a:spcPct val="150000"/>
              </a:lnSpc>
              <a:spcBef>
                <a:spcPts val="600"/>
              </a:spcBef>
              <a:buFont typeface="Wingdings" panose="05000000000000000000" pitchFamily="2" charset="2"/>
              <a:buChar char="u"/>
            </a:pPr>
            <a:r>
              <a:rPr lang="zh-CN" altLang="en-US" b="1" dirty="0"/>
              <a:t>人机交互研究：</a:t>
            </a:r>
            <a:r>
              <a:rPr lang="zh-CN" altLang="en-US" dirty="0"/>
              <a:t>以往文献强调</a:t>
            </a:r>
            <a:r>
              <a:rPr lang="en-US" altLang="zh-CN" dirty="0"/>
              <a:t>AI</a:t>
            </a:r>
            <a:r>
              <a:rPr lang="zh-CN" altLang="en-US" dirty="0"/>
              <a:t>在自动化、个性化服务中的优势</a:t>
            </a:r>
            <a:r>
              <a:rPr lang="en-US" altLang="zh-CN" dirty="0"/>
              <a:t>(Huang and Rust 2018, Agrawal et al. 2019)</a:t>
            </a:r>
            <a:r>
              <a:rPr lang="zh-CN" altLang="en-US" dirty="0"/>
              <a:t>，如智能推荐、预测行为等。然而，对</a:t>
            </a:r>
            <a:r>
              <a:rPr lang="en-US" altLang="zh-CN" dirty="0"/>
              <a:t>AI</a:t>
            </a:r>
            <a:r>
              <a:rPr lang="zh-CN" altLang="en-US" dirty="0"/>
              <a:t>助手如何影响消费者的不确定感知与行为选择的机制尚不明确，本研究通过实地实验与线上实验结合的方式，首次揭示</a:t>
            </a:r>
            <a:r>
              <a:rPr lang="en-US" altLang="zh-CN" dirty="0"/>
              <a:t>AI</a:t>
            </a:r>
            <a:r>
              <a:rPr lang="zh-CN" altLang="en-US" dirty="0"/>
              <a:t>服务在直播互动中的认知路径与行为结果。</a:t>
            </a: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488830" y="1030437"/>
            <a:ext cx="11243095" cy="4013278"/>
          </a:xfrm>
          <a:prstGeom prst="rect">
            <a:avLst/>
          </a:prstGeom>
          <a:noFill/>
        </p:spPr>
        <p:txBody>
          <a:bodyPr wrap="square" rtlCol="0">
            <a:spAutoFit/>
          </a:bodyPr>
          <a:lstStyle/>
          <a:p>
            <a:pPr algn="just">
              <a:lnSpc>
                <a:spcPct val="150000"/>
              </a:lnSpc>
              <a:spcBef>
                <a:spcPts val="1800"/>
              </a:spcBef>
            </a:pPr>
            <a:r>
              <a:rPr lang="zh-CN" altLang="en-US" sz="2400" b="1" dirty="0"/>
              <a:t>研究模型与假设</a:t>
            </a:r>
            <a:endParaRPr lang="en-US" altLang="zh-CN" sz="2400" b="1" dirty="0"/>
          </a:p>
          <a:p>
            <a:pPr algn="just">
              <a:lnSpc>
                <a:spcPct val="150000"/>
              </a:lnSpc>
              <a:spcBef>
                <a:spcPts val="1800"/>
              </a:spcBef>
            </a:pPr>
            <a:r>
              <a:rPr lang="zh-CN" altLang="en-US" b="1" dirty="0"/>
              <a:t>一、</a:t>
            </a:r>
            <a:r>
              <a:rPr lang="en-US" altLang="zh-CN" b="1" dirty="0"/>
              <a:t>AI</a:t>
            </a:r>
            <a:r>
              <a:rPr lang="zh-CN" altLang="en-US" b="1" dirty="0"/>
              <a:t>能增加购买行为</a:t>
            </a:r>
            <a:endParaRPr lang="en-US" altLang="zh-CN" b="1" dirty="0"/>
          </a:p>
          <a:p>
            <a:pPr algn="just">
              <a:lnSpc>
                <a:spcPct val="150000"/>
              </a:lnSpc>
              <a:spcBef>
                <a:spcPts val="1800"/>
              </a:spcBef>
            </a:pPr>
            <a:r>
              <a:rPr lang="en-US" altLang="zh-CN" b="1" dirty="0"/>
              <a:t>H1a</a:t>
            </a:r>
            <a:r>
              <a:rPr lang="zh-CN" altLang="en-US" b="1" dirty="0"/>
              <a:t>：</a:t>
            </a:r>
            <a:r>
              <a:rPr lang="zh-CN" altLang="en-US" dirty="0"/>
              <a:t>直播过程中引入人工智能直播助手可以增加直播销售的购买数量。</a:t>
            </a:r>
            <a:endParaRPr lang="en-US" altLang="zh-CN" dirty="0"/>
          </a:p>
          <a:p>
            <a:pPr marL="285750" indent="-285750" algn="just">
              <a:lnSpc>
                <a:spcPct val="150000"/>
              </a:lnSpc>
              <a:spcBef>
                <a:spcPts val="1800"/>
              </a:spcBef>
              <a:buFont typeface="Wingdings" panose="05000000000000000000" pitchFamily="2" charset="2"/>
              <a:buChar char="u"/>
            </a:pPr>
            <a:r>
              <a:rPr lang="zh-CN" altLang="en-US" b="1" dirty="0"/>
              <a:t>理论基础：</a:t>
            </a:r>
            <a:r>
              <a:rPr lang="zh-CN" altLang="en-US" dirty="0"/>
              <a:t>根据</a:t>
            </a:r>
            <a:r>
              <a:rPr lang="zh-CN" altLang="en-US" dirty="0">
                <a:solidFill>
                  <a:srgbClr val="C00000"/>
                </a:solidFill>
              </a:rPr>
              <a:t>信息不确定性理论</a:t>
            </a:r>
            <a:r>
              <a:rPr lang="zh-CN" altLang="en-US" dirty="0"/>
              <a:t>（</a:t>
            </a:r>
            <a:r>
              <a:rPr lang="en-US" altLang="zh-CN" dirty="0"/>
              <a:t>De et al., 2013</a:t>
            </a:r>
            <a:r>
              <a:rPr lang="zh-CN" altLang="en-US" dirty="0"/>
              <a:t>），消费者若能获得即时、准确的信息，能更好评估产品，降低感知风险；行为经济学指出，消费者具有“损失厌恶”特性（</a:t>
            </a:r>
            <a:r>
              <a:rPr lang="en-US" altLang="zh-CN" dirty="0"/>
              <a:t>Kahneman &amp; Tversky, 1979</a:t>
            </a:r>
            <a:r>
              <a:rPr lang="zh-CN" altLang="en-US" dirty="0"/>
              <a:t>），不确定性越高，越容易放弃购买</a:t>
            </a:r>
            <a:endParaRPr lang="en-US" altLang="zh-CN" dirty="0"/>
          </a:p>
          <a:p>
            <a:pPr marL="285750" indent="-285750" algn="just">
              <a:lnSpc>
                <a:spcPct val="150000"/>
              </a:lnSpc>
              <a:spcBef>
                <a:spcPts val="1800"/>
              </a:spcBef>
              <a:buFont typeface="Wingdings" panose="05000000000000000000" pitchFamily="2" charset="2"/>
              <a:buChar char="u"/>
            </a:pPr>
            <a:r>
              <a:rPr lang="en-US" altLang="zh-CN" b="1" dirty="0"/>
              <a:t>AI</a:t>
            </a:r>
            <a:r>
              <a:rPr lang="zh-CN" altLang="en-US" b="1" dirty="0"/>
              <a:t>作用机制：</a:t>
            </a:r>
            <a:r>
              <a:rPr lang="zh-CN" altLang="en-US" dirty="0"/>
              <a:t>主动识别消费者需求；及时提供信息支持，缓解不确定性；增强信心，提升购买意愿。</a:t>
            </a: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488830" y="1030437"/>
            <a:ext cx="11243095" cy="5075107"/>
          </a:xfrm>
          <a:prstGeom prst="rect">
            <a:avLst/>
          </a:prstGeom>
          <a:noFill/>
        </p:spPr>
        <p:txBody>
          <a:bodyPr wrap="square" rtlCol="0">
            <a:spAutoFit/>
          </a:bodyPr>
          <a:lstStyle/>
          <a:p>
            <a:pPr algn="just">
              <a:lnSpc>
                <a:spcPct val="150000"/>
              </a:lnSpc>
              <a:spcBef>
                <a:spcPts val="1800"/>
              </a:spcBef>
            </a:pPr>
            <a:r>
              <a:rPr lang="zh-CN" altLang="en-US" sz="2400" b="1" dirty="0"/>
              <a:t>研究模型与假设</a:t>
            </a:r>
            <a:endParaRPr lang="en-US" altLang="zh-CN" sz="2400" b="1" dirty="0"/>
          </a:p>
          <a:p>
            <a:pPr algn="just">
              <a:lnSpc>
                <a:spcPct val="150000"/>
              </a:lnSpc>
              <a:spcBef>
                <a:spcPts val="1800"/>
              </a:spcBef>
            </a:pPr>
            <a:r>
              <a:rPr lang="zh-CN" altLang="en-US" b="1" dirty="0"/>
              <a:t>二、</a:t>
            </a:r>
            <a:r>
              <a:rPr lang="en-US" altLang="zh-CN" b="1" dirty="0"/>
              <a:t>AI</a:t>
            </a:r>
            <a:r>
              <a:rPr lang="zh-CN" altLang="en-US" b="1" dirty="0"/>
              <a:t>可能打断购物体验</a:t>
            </a:r>
            <a:endParaRPr lang="en-US" altLang="zh-CN" b="1" dirty="0"/>
          </a:p>
          <a:p>
            <a:pPr algn="just">
              <a:lnSpc>
                <a:spcPct val="150000"/>
              </a:lnSpc>
              <a:spcBef>
                <a:spcPts val="1800"/>
              </a:spcBef>
            </a:pPr>
            <a:r>
              <a:rPr lang="en-US" altLang="zh-CN" b="1" dirty="0"/>
              <a:t>H1b</a:t>
            </a:r>
            <a:r>
              <a:rPr lang="zh-CN" altLang="en-US" b="1" dirty="0"/>
              <a:t>：</a:t>
            </a:r>
            <a:r>
              <a:rPr lang="zh-CN" altLang="en-US" dirty="0"/>
              <a:t>直播过程中引入</a:t>
            </a:r>
            <a:r>
              <a:rPr lang="en-US" altLang="zh-CN" dirty="0"/>
              <a:t>AI</a:t>
            </a:r>
            <a:r>
              <a:rPr lang="zh-CN" altLang="en-US" dirty="0"/>
              <a:t>直播助手可以减少直播销售的购买数量。</a:t>
            </a:r>
            <a:endParaRPr lang="en-US" altLang="zh-CN" dirty="0"/>
          </a:p>
          <a:p>
            <a:pPr marL="285750" indent="-285750" algn="just">
              <a:lnSpc>
                <a:spcPct val="150000"/>
              </a:lnSpc>
              <a:spcBef>
                <a:spcPts val="1800"/>
              </a:spcBef>
              <a:buFont typeface="Wingdings" panose="05000000000000000000" pitchFamily="2" charset="2"/>
              <a:buChar char="u"/>
            </a:pPr>
            <a:r>
              <a:rPr lang="zh-CN" altLang="en-US" b="1" dirty="0"/>
              <a:t>理论基础：心流理论（</a:t>
            </a:r>
            <a:r>
              <a:rPr lang="en-US" altLang="zh-CN" b="1" dirty="0"/>
              <a:t>Flow Theory</a:t>
            </a:r>
            <a:r>
              <a:rPr lang="zh-CN" altLang="en-US" b="1" dirty="0"/>
              <a:t>）</a:t>
            </a:r>
            <a:r>
              <a:rPr lang="zh-CN" altLang="en-US" dirty="0"/>
              <a:t>消费者在观看直播时，常处于“沉浸式心流状态”（</a:t>
            </a:r>
            <a:r>
              <a:rPr lang="en-US" altLang="zh-CN" dirty="0"/>
              <a:t>Nah et al., 2011</a:t>
            </a:r>
            <a:r>
              <a:rPr lang="zh-CN" altLang="en-US" dirty="0"/>
              <a:t>），这种状态有助于提升参与度与购买动机（</a:t>
            </a:r>
            <a:r>
              <a:rPr lang="en-US" altLang="zh-CN" dirty="0"/>
              <a:t>Li &amp; Peng, 2021</a:t>
            </a:r>
            <a:r>
              <a:rPr lang="zh-CN" altLang="en-US" dirty="0"/>
              <a:t>）</a:t>
            </a:r>
            <a:endParaRPr lang="en-US" altLang="zh-CN" dirty="0"/>
          </a:p>
          <a:p>
            <a:pPr marL="285750" indent="-285750" algn="just">
              <a:lnSpc>
                <a:spcPct val="150000"/>
              </a:lnSpc>
              <a:spcBef>
                <a:spcPts val="1800"/>
              </a:spcBef>
              <a:buFont typeface="Wingdings" panose="05000000000000000000" pitchFamily="2" charset="2"/>
              <a:buChar char="u"/>
            </a:pPr>
            <a:r>
              <a:rPr lang="en-US" altLang="zh-CN" b="1" dirty="0"/>
              <a:t>AI</a:t>
            </a:r>
            <a:r>
              <a:rPr lang="zh-CN" altLang="en-US" b="1" dirty="0"/>
              <a:t>干扰效应：</a:t>
            </a:r>
            <a:r>
              <a:rPr lang="en-US" altLang="zh-CN" dirty="0"/>
              <a:t>AI</a:t>
            </a:r>
            <a:r>
              <a:rPr lang="zh-CN" altLang="en-US" dirty="0"/>
              <a:t>开启一对一聊天窗口，可能打断直播观看流程；分散用户注意力，错失主播关键销售信息；增强不确定感，降低购买动力</a:t>
            </a:r>
            <a:endParaRPr lang="en-US" altLang="zh-CN" dirty="0"/>
          </a:p>
          <a:p>
            <a:pPr marL="285750" indent="-285750" algn="just">
              <a:lnSpc>
                <a:spcPct val="150000"/>
              </a:lnSpc>
              <a:spcBef>
                <a:spcPts val="1800"/>
              </a:spcBef>
              <a:buFont typeface="Wingdings" panose="05000000000000000000" pitchFamily="2" charset="2"/>
              <a:buChar char="u"/>
            </a:pPr>
            <a:r>
              <a:rPr lang="zh-CN" altLang="en-US" dirty="0"/>
              <a:t>类比研究发现：外部提醒、弹窗干扰都会破坏用户心流体验（</a:t>
            </a:r>
            <a:r>
              <a:rPr lang="en-US" altLang="zh-CN" dirty="0"/>
              <a:t>McFarlane, 2002</a:t>
            </a:r>
            <a:r>
              <a:rPr lang="zh-CN" altLang="en-US" dirty="0"/>
              <a:t>；</a:t>
            </a:r>
            <a:r>
              <a:rPr lang="en-US" altLang="zh-CN" dirty="0"/>
              <a:t>Adler &amp; Benbunan-Fich, 2013</a:t>
            </a:r>
            <a:r>
              <a:rPr lang="zh-CN" altLang="en-US" dirty="0"/>
              <a:t>）</a:t>
            </a:r>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488830" y="1030437"/>
            <a:ext cx="11243095" cy="3597780"/>
          </a:xfrm>
          <a:prstGeom prst="rect">
            <a:avLst/>
          </a:prstGeom>
          <a:noFill/>
        </p:spPr>
        <p:txBody>
          <a:bodyPr wrap="square" rtlCol="0">
            <a:spAutoFit/>
          </a:bodyPr>
          <a:lstStyle/>
          <a:p>
            <a:pPr algn="just">
              <a:lnSpc>
                <a:spcPct val="150000"/>
              </a:lnSpc>
              <a:spcBef>
                <a:spcPts val="1800"/>
              </a:spcBef>
            </a:pPr>
            <a:r>
              <a:rPr lang="zh-CN" altLang="en-US" sz="2400" b="1" dirty="0"/>
              <a:t>研究模型与假设</a:t>
            </a:r>
            <a:endParaRPr lang="en-US" altLang="zh-CN" sz="2400" b="1" dirty="0"/>
          </a:p>
          <a:p>
            <a:pPr algn="just">
              <a:lnSpc>
                <a:spcPct val="150000"/>
              </a:lnSpc>
              <a:spcBef>
                <a:spcPts val="1800"/>
              </a:spcBef>
            </a:pPr>
            <a:r>
              <a:rPr lang="zh-CN" altLang="en-US" b="1" dirty="0"/>
              <a:t>三、</a:t>
            </a:r>
            <a:r>
              <a:rPr lang="en-US" altLang="zh-CN" b="1" dirty="0"/>
              <a:t>AI</a:t>
            </a:r>
            <a:r>
              <a:rPr lang="zh-CN" altLang="en-US" b="1" dirty="0"/>
              <a:t>可能减少退货行为</a:t>
            </a:r>
            <a:endParaRPr lang="en-US" altLang="zh-CN" b="1" dirty="0"/>
          </a:p>
          <a:p>
            <a:pPr algn="just">
              <a:lnSpc>
                <a:spcPct val="150000"/>
              </a:lnSpc>
              <a:spcBef>
                <a:spcPts val="1800"/>
              </a:spcBef>
            </a:pPr>
            <a:r>
              <a:rPr lang="en-US" altLang="zh-CN" b="1" dirty="0"/>
              <a:t>H2</a:t>
            </a:r>
            <a:r>
              <a:rPr lang="zh-CN" altLang="en-US" b="1" dirty="0"/>
              <a:t>：</a:t>
            </a:r>
            <a:r>
              <a:rPr lang="zh-CN" altLang="en-US" dirty="0"/>
              <a:t>直播过程中引入</a:t>
            </a:r>
            <a:r>
              <a:rPr lang="en-US" altLang="zh-CN" dirty="0"/>
              <a:t>AI</a:t>
            </a:r>
            <a:r>
              <a:rPr lang="zh-CN" altLang="en-US" dirty="0"/>
              <a:t>直播助手将降低直播销售中的产品退货率。</a:t>
            </a:r>
            <a:endParaRPr lang="en-US" altLang="zh-CN" dirty="0"/>
          </a:p>
          <a:p>
            <a:pPr marL="285750" indent="-285750" algn="just">
              <a:lnSpc>
                <a:spcPct val="150000"/>
              </a:lnSpc>
              <a:spcBef>
                <a:spcPts val="1800"/>
              </a:spcBef>
              <a:buFont typeface="Wingdings" panose="05000000000000000000" pitchFamily="2" charset="2"/>
              <a:buChar char="u"/>
            </a:pPr>
            <a:r>
              <a:rPr lang="zh-CN" altLang="en-US" b="1" dirty="0"/>
              <a:t>理论基础：</a:t>
            </a:r>
            <a:r>
              <a:rPr lang="zh-CN" altLang="en-US" dirty="0"/>
              <a:t>认知负荷理论（</a:t>
            </a:r>
            <a:r>
              <a:rPr lang="en-US" altLang="zh-CN" dirty="0"/>
              <a:t>Jacoby, 1984</a:t>
            </a:r>
            <a:r>
              <a:rPr lang="zh-CN" altLang="en-US" dirty="0"/>
              <a:t>），信息整合越困难，决策质量越低</a:t>
            </a:r>
            <a:endParaRPr lang="en-US" altLang="zh-CN" dirty="0"/>
          </a:p>
          <a:p>
            <a:pPr marL="285750" indent="-285750" algn="just">
              <a:lnSpc>
                <a:spcPct val="150000"/>
              </a:lnSpc>
              <a:spcBef>
                <a:spcPts val="1800"/>
              </a:spcBef>
              <a:buFont typeface="Wingdings" panose="05000000000000000000" pitchFamily="2" charset="2"/>
              <a:buChar char="u"/>
            </a:pPr>
            <a:r>
              <a:rPr lang="en-US" altLang="zh-CN" b="1" dirty="0"/>
              <a:t>AI</a:t>
            </a:r>
            <a:r>
              <a:rPr lang="zh-CN" altLang="en-US" b="1" dirty="0"/>
              <a:t>作用机制：</a:t>
            </a:r>
            <a:r>
              <a:rPr lang="zh-CN" altLang="en-US" dirty="0"/>
              <a:t>通过持续、主动的交互，</a:t>
            </a:r>
            <a:r>
              <a:rPr lang="en-US" altLang="zh-CN" dirty="0"/>
              <a:t>AI</a:t>
            </a:r>
            <a:r>
              <a:rPr lang="zh-CN" altLang="en-US" dirty="0"/>
              <a:t>能提供精准详尽的信息支持；改变消费者信息获取路径，提升决策完整性与理性程度；从而减少因认知后悔或信息缺失导致的退货行为（</a:t>
            </a:r>
            <a:r>
              <a:rPr lang="en-US" altLang="zh-CN" dirty="0"/>
              <a:t>De et al., 2013</a:t>
            </a:r>
            <a:r>
              <a:rPr lang="zh-CN" altLang="en-US" dirty="0"/>
              <a:t>）</a:t>
            </a:r>
            <a:endParaRPr lang="en-US" altLang="zh-CN" dirty="0"/>
          </a:p>
        </p:txBody>
      </p:sp>
      <p:sp>
        <p:nvSpPr>
          <p:cNvPr id="3" name="云形标注 2"/>
          <p:cNvSpPr/>
          <p:nvPr/>
        </p:nvSpPr>
        <p:spPr>
          <a:xfrm>
            <a:off x="9170988" y="667656"/>
            <a:ext cx="2324100" cy="1618344"/>
          </a:xfrm>
          <a:prstGeom prst="cloud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你为什么会退货？</a:t>
            </a:r>
            <a:endParaRPr kumimoji="1"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2" name="文本框 1"/>
          <p:cNvSpPr txBox="1"/>
          <p:nvPr/>
        </p:nvSpPr>
        <p:spPr>
          <a:xfrm>
            <a:off x="281796" y="894678"/>
            <a:ext cx="11243095" cy="499111"/>
          </a:xfrm>
          <a:prstGeom prst="rect">
            <a:avLst/>
          </a:prstGeom>
          <a:noFill/>
        </p:spPr>
        <p:txBody>
          <a:bodyPr wrap="square" rtlCol="0">
            <a:spAutoFit/>
          </a:bodyPr>
          <a:lstStyle/>
          <a:p>
            <a:pPr algn="just">
              <a:lnSpc>
                <a:spcPct val="150000"/>
              </a:lnSpc>
              <a:spcBef>
                <a:spcPts val="1800"/>
              </a:spcBef>
            </a:pPr>
            <a:r>
              <a:rPr lang="zh-CN" altLang="en-US" sz="2000" b="1" dirty="0"/>
              <a:t>四、机理研究</a:t>
            </a:r>
            <a:endParaRPr lang="en-US" altLang="zh-CN" sz="20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78565" y="1955708"/>
            <a:ext cx="6502734" cy="3556183"/>
          </a:xfrm>
          <a:prstGeom prst="rect">
            <a:avLst/>
          </a:prstGeom>
        </p:spPr>
      </p:pic>
      <p:sp>
        <p:nvSpPr>
          <p:cNvPr id="5" name="文本框 4"/>
          <p:cNvSpPr txBox="1"/>
          <p:nvPr/>
        </p:nvSpPr>
        <p:spPr>
          <a:xfrm>
            <a:off x="281796" y="1581897"/>
            <a:ext cx="5049328" cy="1477328"/>
          </a:xfrm>
          <a:prstGeom prst="rect">
            <a:avLst/>
          </a:prstGeom>
          <a:noFill/>
          <a:ln w="19050">
            <a:solidFill>
              <a:schemeClr val="accent1"/>
            </a:solidFill>
            <a:prstDash val="dash"/>
          </a:ln>
        </p:spPr>
        <p:txBody>
          <a:bodyPr wrap="square" rtlCol="0">
            <a:spAutoFit/>
          </a:bodyPr>
          <a:lstStyle/>
          <a:p>
            <a:pPr algn="just"/>
            <a:r>
              <a:rPr lang="zh-CN" altLang="en-US" b="1" dirty="0"/>
              <a:t>研究</a:t>
            </a:r>
            <a:r>
              <a:rPr lang="en-US" altLang="zh-CN" b="1" dirty="0"/>
              <a:t>1</a:t>
            </a:r>
            <a:r>
              <a:rPr lang="zh-CN" altLang="en-US" b="1" dirty="0"/>
              <a:t>：</a:t>
            </a:r>
            <a:endParaRPr lang="en-US" altLang="zh-CN" b="1" dirty="0"/>
          </a:p>
          <a:p>
            <a:pPr algn="just"/>
            <a:r>
              <a:rPr lang="zh-CN" altLang="en-US" dirty="0"/>
              <a:t>智能信息提供提升购买意愿</a:t>
            </a:r>
            <a:endParaRPr lang="en-US" altLang="zh-CN" dirty="0"/>
          </a:p>
          <a:p>
            <a:pPr algn="just"/>
            <a:r>
              <a:rPr lang="zh-CN" altLang="en-US" dirty="0"/>
              <a:t>中断感影响购买意愿</a:t>
            </a:r>
            <a:endParaRPr lang="en-US" altLang="zh-CN" dirty="0"/>
          </a:p>
          <a:p>
            <a:pPr algn="just"/>
            <a:r>
              <a:rPr lang="zh-CN" altLang="en-US" dirty="0"/>
              <a:t>智能信息提供与不确定性降低正向影响购买意愿</a:t>
            </a:r>
            <a:endParaRPr lang="en-US" altLang="zh-CN" dirty="0"/>
          </a:p>
          <a:p>
            <a:pPr algn="just"/>
            <a:r>
              <a:rPr lang="zh-CN" altLang="en-US" dirty="0"/>
              <a:t>打断感与不确定性增加负向影响购买意愿</a:t>
            </a:r>
            <a:endParaRPr lang="zh-CN" altLang="en-US" dirty="0"/>
          </a:p>
        </p:txBody>
      </p:sp>
      <p:sp>
        <p:nvSpPr>
          <p:cNvPr id="7" name="文本框 6"/>
          <p:cNvSpPr txBox="1"/>
          <p:nvPr/>
        </p:nvSpPr>
        <p:spPr>
          <a:xfrm>
            <a:off x="281796" y="3258297"/>
            <a:ext cx="5049328" cy="646331"/>
          </a:xfrm>
          <a:prstGeom prst="rect">
            <a:avLst/>
          </a:prstGeom>
          <a:noFill/>
          <a:ln w="19050">
            <a:solidFill>
              <a:schemeClr val="accent1"/>
            </a:solidFill>
            <a:prstDash val="dash"/>
          </a:ln>
        </p:spPr>
        <p:txBody>
          <a:bodyPr wrap="square" rtlCol="0">
            <a:spAutoFit/>
          </a:bodyPr>
          <a:lstStyle/>
          <a:p>
            <a:pPr algn="just"/>
            <a:r>
              <a:rPr lang="zh-CN" altLang="en-US" b="1" dirty="0"/>
              <a:t>研究</a:t>
            </a:r>
            <a:r>
              <a:rPr lang="en-US" altLang="zh-CN" b="1" dirty="0"/>
              <a:t>2</a:t>
            </a:r>
            <a:r>
              <a:rPr lang="zh-CN" altLang="en-US" b="1" dirty="0"/>
              <a:t>：</a:t>
            </a:r>
            <a:endParaRPr lang="en-US" altLang="zh-CN" b="1" dirty="0"/>
          </a:p>
          <a:p>
            <a:pPr algn="just"/>
            <a:r>
              <a:rPr lang="zh-CN" altLang="en-US" dirty="0"/>
              <a:t>产品不确定性调节</a:t>
            </a:r>
            <a:r>
              <a:rPr lang="en-US" altLang="zh-CN" dirty="0"/>
              <a:t>AI</a:t>
            </a:r>
            <a:r>
              <a:rPr lang="zh-CN" altLang="en-US" dirty="0"/>
              <a:t>助手效果</a:t>
            </a:r>
            <a:endParaRPr lang="zh-CN" altLang="en-US" dirty="0"/>
          </a:p>
        </p:txBody>
      </p:sp>
      <p:sp>
        <p:nvSpPr>
          <p:cNvPr id="9" name="文本框 8"/>
          <p:cNvSpPr txBox="1"/>
          <p:nvPr/>
        </p:nvSpPr>
        <p:spPr>
          <a:xfrm>
            <a:off x="281796" y="4103700"/>
            <a:ext cx="5049328" cy="646331"/>
          </a:xfrm>
          <a:prstGeom prst="rect">
            <a:avLst/>
          </a:prstGeom>
          <a:noFill/>
          <a:ln w="19050">
            <a:solidFill>
              <a:schemeClr val="accent1"/>
            </a:solidFill>
            <a:prstDash val="dash"/>
          </a:ln>
        </p:spPr>
        <p:txBody>
          <a:bodyPr wrap="square" rtlCol="0">
            <a:spAutoFit/>
          </a:bodyPr>
          <a:lstStyle/>
          <a:p>
            <a:pPr algn="just"/>
            <a:r>
              <a:rPr lang="zh-CN" altLang="en-US" b="1" dirty="0"/>
              <a:t>研究</a:t>
            </a:r>
            <a:r>
              <a:rPr lang="en-US" altLang="zh-CN" b="1" dirty="0"/>
              <a:t>3</a:t>
            </a:r>
            <a:r>
              <a:rPr lang="zh-CN" altLang="en-US" b="1" dirty="0"/>
              <a:t>：</a:t>
            </a:r>
            <a:endParaRPr lang="en-US" altLang="zh-CN" b="1" dirty="0"/>
          </a:p>
          <a:p>
            <a:pPr algn="just"/>
            <a:r>
              <a:rPr lang="zh-CN" altLang="en-US" dirty="0"/>
              <a:t>主播人气调节</a:t>
            </a:r>
            <a:r>
              <a:rPr lang="en-US" altLang="zh-CN" dirty="0"/>
              <a:t>AI</a:t>
            </a:r>
            <a:r>
              <a:rPr lang="zh-CN" altLang="en-US" dirty="0"/>
              <a:t>助手效果</a:t>
            </a:r>
            <a:endParaRPr lang="zh-CN" altLang="en-US" dirty="0"/>
          </a:p>
        </p:txBody>
      </p:sp>
      <p:sp>
        <p:nvSpPr>
          <p:cNvPr id="10" name="文本框 9"/>
          <p:cNvSpPr txBox="1"/>
          <p:nvPr/>
        </p:nvSpPr>
        <p:spPr>
          <a:xfrm>
            <a:off x="281796" y="4952937"/>
            <a:ext cx="5049328" cy="646331"/>
          </a:xfrm>
          <a:prstGeom prst="rect">
            <a:avLst/>
          </a:prstGeom>
          <a:noFill/>
          <a:ln w="19050">
            <a:solidFill>
              <a:schemeClr val="accent1"/>
            </a:solidFill>
            <a:prstDash val="dash"/>
          </a:ln>
        </p:spPr>
        <p:txBody>
          <a:bodyPr wrap="square" rtlCol="0">
            <a:spAutoFit/>
          </a:bodyPr>
          <a:lstStyle/>
          <a:p>
            <a:pPr algn="just"/>
            <a:r>
              <a:rPr lang="zh-CN" altLang="en-US" b="1" dirty="0"/>
              <a:t>研究</a:t>
            </a:r>
            <a:r>
              <a:rPr lang="en-US" altLang="zh-CN" b="1" dirty="0"/>
              <a:t>4</a:t>
            </a:r>
            <a:r>
              <a:rPr lang="zh-CN" altLang="en-US" b="1" dirty="0"/>
              <a:t>：</a:t>
            </a:r>
            <a:endParaRPr lang="en-US" altLang="zh-CN" b="1" dirty="0"/>
          </a:p>
          <a:p>
            <a:pPr algn="just"/>
            <a:r>
              <a:rPr lang="zh-CN" altLang="en-US" dirty="0"/>
              <a:t>主动与被动交互模式对购买行为的作用</a:t>
            </a:r>
            <a:endParaRPr lang="zh-CN" altLang="en-US"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11" name="文本框 10"/>
          <p:cNvSpPr txBox="1"/>
          <p:nvPr/>
        </p:nvSpPr>
        <p:spPr>
          <a:xfrm>
            <a:off x="416259" y="899809"/>
            <a:ext cx="11243095" cy="4305666"/>
          </a:xfrm>
          <a:prstGeom prst="rect">
            <a:avLst/>
          </a:prstGeom>
          <a:noFill/>
        </p:spPr>
        <p:txBody>
          <a:bodyPr wrap="square" rtlCol="0">
            <a:spAutoFit/>
          </a:bodyPr>
          <a:lstStyle/>
          <a:p>
            <a:pPr algn="just">
              <a:lnSpc>
                <a:spcPct val="150000"/>
              </a:lnSpc>
              <a:spcBef>
                <a:spcPts val="600"/>
              </a:spcBef>
            </a:pPr>
            <a:r>
              <a:rPr lang="zh-CN" altLang="en-US" sz="2400" b="1" dirty="0"/>
              <a:t>随机现场实验</a:t>
            </a:r>
            <a:endParaRPr lang="en-US" altLang="zh-CN" sz="2400" b="1" dirty="0"/>
          </a:p>
          <a:p>
            <a:pPr algn="just">
              <a:lnSpc>
                <a:spcPct val="150000"/>
              </a:lnSpc>
              <a:spcBef>
                <a:spcPts val="600"/>
              </a:spcBef>
            </a:pPr>
            <a:r>
              <a:rPr lang="zh-CN" altLang="en-US" b="1" dirty="0"/>
              <a:t>一、研究背景与实验设计</a:t>
            </a:r>
            <a:endParaRPr lang="en-US" altLang="zh-CN" b="1" dirty="0"/>
          </a:p>
          <a:p>
            <a:pPr algn="just">
              <a:lnSpc>
                <a:spcPct val="150000"/>
              </a:lnSpc>
              <a:spcBef>
                <a:spcPts val="600"/>
              </a:spcBef>
            </a:pPr>
            <a:r>
              <a:rPr lang="en-US" altLang="zh-CN" b="1" dirty="0"/>
              <a:t>1. </a:t>
            </a:r>
            <a:r>
              <a:rPr lang="zh-CN" altLang="en-US" b="1" dirty="0"/>
              <a:t>研究背景</a:t>
            </a:r>
            <a:endParaRPr lang="en-US" altLang="zh-CN" b="1" dirty="0"/>
          </a:p>
          <a:p>
            <a:pPr algn="just">
              <a:lnSpc>
                <a:spcPct val="150000"/>
              </a:lnSpc>
              <a:spcBef>
                <a:spcPts val="600"/>
              </a:spcBef>
            </a:pPr>
            <a:r>
              <a:rPr lang="zh-CN" altLang="en-US" dirty="0"/>
              <a:t>本研究聚焦于直播电商场景中人工智能助手（</a:t>
            </a:r>
            <a:r>
              <a:rPr lang="en-US" altLang="zh-CN" dirty="0"/>
              <a:t>AI streaming assistant</a:t>
            </a:r>
            <a:r>
              <a:rPr lang="zh-CN" altLang="en-US" dirty="0"/>
              <a:t>）对消费者行为的影响，实验依托于亚洲一家领先的电商平台，平台内设有成熟的直播带货业务模块。该平台上线了一个由语音识别（</a:t>
            </a:r>
            <a:r>
              <a:rPr lang="en-US" altLang="zh-CN" dirty="0"/>
              <a:t>speech recognition</a:t>
            </a:r>
            <a:r>
              <a:rPr lang="zh-CN" altLang="en-US" dirty="0"/>
              <a:t>）和自然语言处理（</a:t>
            </a:r>
            <a:r>
              <a:rPr lang="en-US" altLang="zh-CN" dirty="0"/>
              <a:t>NLP</a:t>
            </a:r>
            <a:r>
              <a:rPr lang="zh-CN" altLang="en-US" dirty="0"/>
              <a:t>）技术驱动的</a:t>
            </a:r>
            <a:r>
              <a:rPr lang="en-US" altLang="zh-CN" dirty="0"/>
              <a:t>AI</a:t>
            </a:r>
            <a:r>
              <a:rPr lang="zh-CN" altLang="en-US" dirty="0"/>
              <a:t>助手，能够在直播过程中实时追踪消费者的评论与提问，识别其服务需求，并做出智能回应。</a:t>
            </a:r>
            <a:endParaRPr lang="en-US" altLang="zh-CN" dirty="0"/>
          </a:p>
          <a:p>
            <a:pPr algn="just">
              <a:lnSpc>
                <a:spcPct val="150000"/>
              </a:lnSpc>
              <a:spcBef>
                <a:spcPts val="600"/>
              </a:spcBef>
            </a:pPr>
            <a:r>
              <a:rPr lang="en-US" altLang="zh-CN" b="1" dirty="0"/>
              <a:t>2. AI</a:t>
            </a:r>
            <a:r>
              <a:rPr lang="zh-CN" altLang="en-US" b="1" dirty="0"/>
              <a:t>助手的功能与界面设计</a:t>
            </a:r>
            <a:endParaRPr lang="en-US" altLang="zh-CN" b="1" dirty="0"/>
          </a:p>
          <a:p>
            <a:pPr algn="just">
              <a:lnSpc>
                <a:spcPct val="150000"/>
              </a:lnSpc>
              <a:spcBef>
                <a:spcPts val="600"/>
              </a:spcBef>
            </a:pPr>
            <a:r>
              <a:rPr lang="en-US" altLang="zh-CN" dirty="0"/>
              <a:t>AI</a:t>
            </a:r>
            <a:r>
              <a:rPr lang="zh-CN" altLang="en-US" dirty="0"/>
              <a:t>助手被嵌入在直播间的虚拟界面（</a:t>
            </a:r>
            <a:r>
              <a:rPr lang="en-US" altLang="zh-CN" dirty="0"/>
              <a:t>UI</a:t>
            </a:r>
            <a:r>
              <a:rPr lang="zh-CN" altLang="en-US" dirty="0"/>
              <a:t>）中：</a:t>
            </a:r>
            <a:endParaRPr lang="en-US" altLang="zh-CN" dirty="0"/>
          </a:p>
        </p:txBody>
      </p:sp>
      <p:grpSp>
        <p:nvGrpSpPr>
          <p:cNvPr id="3" name="组合 2"/>
          <p:cNvGrpSpPr/>
          <p:nvPr/>
        </p:nvGrpSpPr>
        <p:grpSpPr>
          <a:xfrm>
            <a:off x="5820228" y="4095287"/>
            <a:ext cx="5955513" cy="2409382"/>
            <a:chOff x="5907314" y="4224439"/>
            <a:chExt cx="5955513" cy="2409382"/>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07314" y="4593771"/>
              <a:ext cx="5955513" cy="2040050"/>
            </a:xfrm>
            <a:prstGeom prst="rect">
              <a:avLst/>
            </a:prstGeom>
          </p:spPr>
        </p:pic>
        <p:sp>
          <p:nvSpPr>
            <p:cNvPr id="12" name="文本框 11"/>
            <p:cNvSpPr txBox="1"/>
            <p:nvPr/>
          </p:nvSpPr>
          <p:spPr>
            <a:xfrm>
              <a:off x="6874841" y="4224439"/>
              <a:ext cx="4020457" cy="369332"/>
            </a:xfrm>
            <a:prstGeom prst="rect">
              <a:avLst/>
            </a:prstGeom>
            <a:noFill/>
          </p:spPr>
          <p:txBody>
            <a:bodyPr wrap="square" rtlCol="0">
              <a:spAutoFit/>
            </a:bodyPr>
            <a:lstStyle/>
            <a:p>
              <a:pPr algn="ctr"/>
              <a:r>
                <a:rPr lang="en-US" altLang="zh-CN" b="1" dirty="0">
                  <a:latin typeface="+mn-ea"/>
                </a:rPr>
                <a:t>AI</a:t>
              </a:r>
              <a:r>
                <a:rPr lang="zh-CN" altLang="en-US" b="1" dirty="0">
                  <a:latin typeface="+mn-ea"/>
                </a:rPr>
                <a:t>流媒体助手功能说明</a:t>
              </a:r>
              <a:endParaRPr lang="zh-CN" altLang="en-US" b="1" dirty="0">
                <a:latin typeface="+mn-ea"/>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sp>
        <p:nvSpPr>
          <p:cNvPr id="2" name="矩形: 圆角 1"/>
          <p:cNvSpPr/>
          <p:nvPr/>
        </p:nvSpPr>
        <p:spPr>
          <a:xfrm>
            <a:off x="389148" y="3199195"/>
            <a:ext cx="2317898" cy="53162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开启美好生活的钥匙</a:t>
            </a:r>
            <a:endParaRPr lang="zh-CN" altLang="en-US" dirty="0"/>
          </a:p>
        </p:txBody>
      </p:sp>
      <p:sp>
        <p:nvSpPr>
          <p:cNvPr id="3" name="矩形 2"/>
          <p:cNvSpPr/>
          <p:nvPr/>
        </p:nvSpPr>
        <p:spPr>
          <a:xfrm>
            <a:off x="3551274" y="1407751"/>
            <a:ext cx="2317896"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智能家居系统</a:t>
            </a:r>
            <a:endParaRPr lang="zh-CN" altLang="en-US" dirty="0">
              <a:solidFill>
                <a:srgbClr val="CB2F36"/>
              </a:solidFill>
            </a:endParaRPr>
          </a:p>
        </p:txBody>
      </p:sp>
      <p:sp>
        <p:nvSpPr>
          <p:cNvPr id="15" name="矩形 14"/>
          <p:cNvSpPr/>
          <p:nvPr/>
        </p:nvSpPr>
        <p:spPr>
          <a:xfrm>
            <a:off x="3551273" y="3244348"/>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hlinkClick r:id="rId1"/>
              </a:rPr>
              <a:t>人形机器人</a:t>
            </a:r>
            <a:endParaRPr lang="zh-CN" altLang="en-US" dirty="0"/>
          </a:p>
        </p:txBody>
      </p:sp>
      <p:sp>
        <p:nvSpPr>
          <p:cNvPr id="16" name="矩形 15"/>
          <p:cNvSpPr/>
          <p:nvPr/>
        </p:nvSpPr>
        <p:spPr>
          <a:xfrm>
            <a:off x="3551273" y="5080945"/>
            <a:ext cx="2317898"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生成式人工智能产品</a:t>
            </a:r>
            <a:endParaRPr lang="zh-CN" altLang="en-US" dirty="0">
              <a:solidFill>
                <a:srgbClr val="CB2F36"/>
              </a:solidFill>
            </a:endParaRPr>
          </a:p>
        </p:txBody>
      </p:sp>
      <p:pic>
        <p:nvPicPr>
          <p:cNvPr id="4" name="图片 3"/>
          <p:cNvPicPr>
            <a:picLocks noChangeAspect="1"/>
          </p:cNvPicPr>
          <p:nvPr/>
        </p:nvPicPr>
        <p:blipFill>
          <a:blip r:embed="rId2"/>
          <a:stretch>
            <a:fillRect/>
          </a:stretch>
        </p:blipFill>
        <p:spPr>
          <a:xfrm>
            <a:off x="7872346" y="827421"/>
            <a:ext cx="2418994" cy="1601983"/>
          </a:xfrm>
          <a:prstGeom prst="rect">
            <a:avLst/>
          </a:prstGeom>
        </p:spPr>
      </p:pic>
      <p:pic>
        <p:nvPicPr>
          <p:cNvPr id="7" name="图片 6"/>
          <p:cNvPicPr>
            <a:picLocks noChangeAspect="1"/>
          </p:cNvPicPr>
          <p:nvPr/>
        </p:nvPicPr>
        <p:blipFill>
          <a:blip r:embed="rId3"/>
          <a:stretch>
            <a:fillRect/>
          </a:stretch>
        </p:blipFill>
        <p:spPr>
          <a:xfrm>
            <a:off x="8375122" y="4079926"/>
            <a:ext cx="1738377" cy="2443361"/>
          </a:xfrm>
          <a:prstGeom prst="rect">
            <a:avLst/>
          </a:prstGeom>
        </p:spPr>
      </p:pic>
      <p:cxnSp>
        <p:nvCxnSpPr>
          <p:cNvPr id="13" name="连接符: 肘形 12"/>
          <p:cNvCxnSpPr>
            <a:stCxn id="2" idx="3"/>
            <a:endCxn id="3" idx="1"/>
          </p:cNvCxnSpPr>
          <p:nvPr/>
        </p:nvCxnSpPr>
        <p:spPr>
          <a:xfrm flipV="1">
            <a:off x="2707046" y="1628414"/>
            <a:ext cx="844228" cy="183659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p:cNvCxnSpPr>
            <a:stCxn id="2" idx="3"/>
            <a:endCxn id="16" idx="1"/>
          </p:cNvCxnSpPr>
          <p:nvPr/>
        </p:nvCxnSpPr>
        <p:spPr>
          <a:xfrm>
            <a:off x="2707046" y="3465009"/>
            <a:ext cx="844227" cy="183659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p:cNvCxnSpPr>
            <a:stCxn id="2" idx="3"/>
            <a:endCxn id="15" idx="1"/>
          </p:cNvCxnSpPr>
          <p:nvPr/>
        </p:nvCxnSpPr>
        <p:spPr>
          <a:xfrm>
            <a:off x="2707046" y="3465009"/>
            <a:ext cx="844227"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a:stCxn id="3" idx="3"/>
            <a:endCxn id="4" idx="1"/>
          </p:cNvCxnSpPr>
          <p:nvPr/>
        </p:nvCxnSpPr>
        <p:spPr>
          <a:xfrm flipV="1">
            <a:off x="5869170" y="1628413"/>
            <a:ext cx="200317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stCxn id="15" idx="3"/>
            <a:endCxn id="31" idx="1"/>
          </p:cNvCxnSpPr>
          <p:nvPr/>
        </p:nvCxnSpPr>
        <p:spPr>
          <a:xfrm flipV="1">
            <a:off x="5869170" y="3465010"/>
            <a:ext cx="181139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6" idx="3"/>
            <a:endCxn id="7" idx="1"/>
          </p:cNvCxnSpPr>
          <p:nvPr/>
        </p:nvCxnSpPr>
        <p:spPr>
          <a:xfrm flipV="1">
            <a:off x="5869171" y="5301607"/>
            <a:ext cx="250595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 name="组合 4"/>
          <p:cNvGrpSpPr/>
          <p:nvPr/>
        </p:nvGrpSpPr>
        <p:grpSpPr>
          <a:xfrm>
            <a:off x="7680569" y="2281412"/>
            <a:ext cx="2711939" cy="2367195"/>
            <a:chOff x="7680569" y="2281412"/>
            <a:chExt cx="2711939" cy="2367195"/>
          </a:xfrm>
        </p:grpSpPr>
        <p:pic>
          <p:nvPicPr>
            <p:cNvPr id="31" name="图片 30"/>
            <p:cNvPicPr>
              <a:picLocks noChangeAspect="1"/>
            </p:cNvPicPr>
            <p:nvPr/>
          </p:nvPicPr>
          <p:blipFill>
            <a:blip r:embed="rId4"/>
            <a:stretch>
              <a:fillRect/>
            </a:stretch>
          </p:blipFill>
          <p:spPr>
            <a:xfrm>
              <a:off x="7680569" y="2281412"/>
              <a:ext cx="1321318" cy="2367195"/>
            </a:xfrm>
            <a:prstGeom prst="rect">
              <a:avLst/>
            </a:prstGeom>
          </p:spPr>
        </p:pic>
        <p:pic>
          <p:nvPicPr>
            <p:cNvPr id="35" name="图片 34"/>
            <p:cNvPicPr>
              <a:picLocks noChangeAspect="1"/>
            </p:cNvPicPr>
            <p:nvPr/>
          </p:nvPicPr>
          <p:blipFill>
            <a:blip r:embed="rId5"/>
            <a:stretch>
              <a:fillRect/>
            </a:stretch>
          </p:blipFill>
          <p:spPr>
            <a:xfrm>
              <a:off x="9001887" y="2281412"/>
              <a:ext cx="1390621" cy="2367195"/>
            </a:xfrm>
            <a:prstGeom prst="rect">
              <a:avLst/>
            </a:prstGeom>
          </p:spPr>
        </p:pic>
      </p:gr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11" name="文本框 10"/>
          <p:cNvSpPr txBox="1"/>
          <p:nvPr/>
        </p:nvSpPr>
        <p:spPr>
          <a:xfrm>
            <a:off x="416259" y="899809"/>
            <a:ext cx="11572541" cy="3028393"/>
          </a:xfrm>
          <a:prstGeom prst="rect">
            <a:avLst/>
          </a:prstGeom>
          <a:noFill/>
        </p:spPr>
        <p:txBody>
          <a:bodyPr wrap="square" rtlCol="0">
            <a:spAutoFit/>
          </a:bodyPr>
          <a:lstStyle/>
          <a:p>
            <a:pPr algn="just">
              <a:lnSpc>
                <a:spcPct val="150000"/>
              </a:lnSpc>
              <a:spcBef>
                <a:spcPts val="600"/>
              </a:spcBef>
            </a:pPr>
            <a:r>
              <a:rPr lang="en-US" altLang="zh-CN" b="1" dirty="0"/>
              <a:t>3. </a:t>
            </a:r>
            <a:r>
              <a:rPr lang="zh-CN" altLang="en-US" b="1" dirty="0"/>
              <a:t>实验设计</a:t>
            </a:r>
            <a:endParaRPr lang="en-US" altLang="zh-CN" b="1" dirty="0"/>
          </a:p>
          <a:p>
            <a:pPr algn="just">
              <a:lnSpc>
                <a:spcPct val="150000"/>
              </a:lnSpc>
              <a:spcBef>
                <a:spcPts val="600"/>
              </a:spcBef>
            </a:pPr>
            <a:r>
              <a:rPr lang="zh-CN" altLang="en-US" dirty="0"/>
              <a:t>为评估</a:t>
            </a:r>
            <a:r>
              <a:rPr lang="en-US" altLang="zh-CN" dirty="0"/>
              <a:t>AI</a:t>
            </a:r>
            <a:r>
              <a:rPr lang="zh-CN" altLang="en-US" dirty="0"/>
              <a:t>助手的实际效能，研究团队设计并实施了一项</a:t>
            </a:r>
            <a:r>
              <a:rPr lang="zh-CN" altLang="en-US" b="1" dirty="0"/>
              <a:t>实地随机对照实验（</a:t>
            </a:r>
            <a:r>
              <a:rPr lang="en-US" altLang="zh-CN" b="1" dirty="0"/>
              <a:t>Randomized Field Experiment</a:t>
            </a:r>
            <a:r>
              <a:rPr lang="zh-CN" altLang="en-US" b="1" dirty="0"/>
              <a:t>）</a:t>
            </a:r>
            <a:r>
              <a:rPr lang="zh-CN" altLang="en-US" dirty="0"/>
              <a:t>。具体特征如下：</a:t>
            </a:r>
            <a:endParaRPr lang="en-US" altLang="zh-CN" dirty="0"/>
          </a:p>
          <a:p>
            <a:pPr algn="just">
              <a:lnSpc>
                <a:spcPct val="150000"/>
              </a:lnSpc>
            </a:pPr>
            <a:r>
              <a:rPr lang="zh-CN" altLang="en-US" b="1" dirty="0"/>
              <a:t>实验时间：</a:t>
            </a:r>
            <a:r>
              <a:rPr lang="en-US" altLang="zh-CN" dirty="0"/>
              <a:t>2021</a:t>
            </a:r>
            <a:r>
              <a:rPr lang="zh-CN" altLang="en-US" dirty="0"/>
              <a:t>年</a:t>
            </a:r>
            <a:r>
              <a:rPr lang="en-US" altLang="zh-CN" dirty="0"/>
              <a:t>2</a:t>
            </a:r>
            <a:r>
              <a:rPr lang="zh-CN" altLang="en-US" dirty="0"/>
              <a:t>月</a:t>
            </a:r>
            <a:r>
              <a:rPr lang="en-US" altLang="zh-CN" dirty="0"/>
              <a:t>19</a:t>
            </a:r>
            <a:r>
              <a:rPr lang="zh-CN" altLang="en-US" dirty="0"/>
              <a:t>日至</a:t>
            </a:r>
            <a:r>
              <a:rPr lang="en-US" altLang="zh-CN" dirty="0"/>
              <a:t>24</a:t>
            </a:r>
            <a:r>
              <a:rPr lang="zh-CN" altLang="en-US" dirty="0"/>
              <a:t>日进行，覆盖</a:t>
            </a:r>
            <a:r>
              <a:rPr lang="en-US" altLang="zh-CN" dirty="0"/>
              <a:t>132,199</a:t>
            </a:r>
            <a:r>
              <a:rPr lang="zh-CN" altLang="en-US" dirty="0"/>
              <a:t>名消费者（处理组</a:t>
            </a:r>
            <a:r>
              <a:rPr lang="en-US" altLang="zh-CN" dirty="0"/>
              <a:t>65,902</a:t>
            </a:r>
            <a:r>
              <a:rPr lang="zh-CN" altLang="en-US" dirty="0"/>
              <a:t>人，对照组</a:t>
            </a:r>
            <a:r>
              <a:rPr lang="en-US" altLang="zh-CN" dirty="0"/>
              <a:t>66,297</a:t>
            </a:r>
            <a:r>
              <a:rPr lang="zh-CN" altLang="en-US" dirty="0"/>
              <a:t>人）。</a:t>
            </a:r>
            <a:endParaRPr lang="en-US" altLang="zh-CN" dirty="0"/>
          </a:p>
          <a:p>
            <a:pPr algn="just">
              <a:lnSpc>
                <a:spcPct val="150000"/>
              </a:lnSpc>
            </a:pPr>
            <a:r>
              <a:rPr lang="zh-CN" altLang="en-US" b="1" dirty="0"/>
              <a:t>实验分组：</a:t>
            </a:r>
            <a:r>
              <a:rPr lang="zh-CN" altLang="en-US" dirty="0"/>
              <a:t>个体层面随机分配，处理组在直播中可见并交互</a:t>
            </a:r>
            <a:r>
              <a:rPr lang="en-US" altLang="zh-CN" dirty="0"/>
              <a:t>AI</a:t>
            </a:r>
            <a:r>
              <a:rPr lang="zh-CN" altLang="en-US" dirty="0"/>
              <a:t>助手，对照组完全屏蔽该功能，分组状态在实验期间锁定。</a:t>
            </a:r>
            <a:endParaRPr lang="en-US" altLang="zh-CN" dirty="0"/>
          </a:p>
          <a:p>
            <a:pPr algn="just">
              <a:lnSpc>
                <a:spcPct val="150000"/>
              </a:lnSpc>
            </a:pPr>
            <a:r>
              <a:rPr lang="zh-CN" altLang="en-US" b="1" dirty="0"/>
              <a:t>核心差异：</a:t>
            </a:r>
            <a:r>
              <a:rPr lang="zh-CN" altLang="en-US" dirty="0"/>
              <a:t>处理组通过</a:t>
            </a:r>
            <a:r>
              <a:rPr lang="en-US" altLang="zh-CN" dirty="0"/>
              <a:t>AI</a:t>
            </a:r>
            <a:r>
              <a:rPr lang="zh-CN" altLang="en-US" dirty="0"/>
              <a:t>助手实现需求主动响应与智能服务，对照组依赖传统人工服务（图</a:t>
            </a:r>
            <a:r>
              <a:rPr lang="en-US" altLang="zh-CN" dirty="0"/>
              <a:t>2</a:t>
            </a:r>
            <a:r>
              <a:rPr lang="zh-CN" altLang="en-US" dirty="0"/>
              <a:t>及附录</a:t>
            </a:r>
            <a:r>
              <a:rPr lang="en-US" altLang="zh-CN" dirty="0"/>
              <a:t>B</a:t>
            </a:r>
            <a:r>
              <a:rPr lang="zh-CN" altLang="en-US" dirty="0"/>
              <a:t>详述流程）。</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1721" y="4396920"/>
            <a:ext cx="4762500" cy="2171700"/>
          </a:xfrm>
          <a:prstGeom prst="rect">
            <a:avLst/>
          </a:prstGeom>
        </p:spPr>
      </p:pic>
      <p:pic>
        <p:nvPicPr>
          <p:cNvPr id="2050" name="Picture 2" descr="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781" y="4498520"/>
            <a:ext cx="4762500" cy="18192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372717" y="907066"/>
            <a:ext cx="5476540" cy="5152051"/>
          </a:xfrm>
          <a:prstGeom prst="rect">
            <a:avLst/>
          </a:prstGeom>
          <a:noFill/>
        </p:spPr>
        <p:txBody>
          <a:bodyPr wrap="square" rtlCol="0">
            <a:spAutoFit/>
          </a:bodyPr>
          <a:lstStyle/>
          <a:p>
            <a:pPr algn="just">
              <a:lnSpc>
                <a:spcPct val="150000"/>
              </a:lnSpc>
              <a:spcBef>
                <a:spcPts val="600"/>
              </a:spcBef>
            </a:pPr>
            <a:r>
              <a:rPr lang="zh-CN" altLang="en-US" b="1" dirty="0"/>
              <a:t>二、实验数据与变量体系</a:t>
            </a:r>
            <a:endParaRPr lang="en-US" altLang="zh-CN" b="1" dirty="0"/>
          </a:p>
          <a:p>
            <a:pPr algn="just">
              <a:lnSpc>
                <a:spcPct val="150000"/>
              </a:lnSpc>
              <a:spcBef>
                <a:spcPts val="600"/>
              </a:spcBef>
            </a:pPr>
            <a:r>
              <a:rPr lang="zh-CN" altLang="en-US" dirty="0"/>
              <a:t>研究数据涵盖多维消费者行为与特征：</a:t>
            </a:r>
            <a:endParaRPr lang="en-US" altLang="zh-CN" dirty="0"/>
          </a:p>
          <a:p>
            <a:pPr marL="342900" indent="-342900" algn="just">
              <a:lnSpc>
                <a:spcPct val="150000"/>
              </a:lnSpc>
              <a:spcBef>
                <a:spcPts val="600"/>
              </a:spcBef>
              <a:buFont typeface="+mj-lt"/>
              <a:buAutoNum type="arabicPeriod"/>
            </a:pPr>
            <a:r>
              <a:rPr lang="zh-CN" altLang="en-US" b="1" dirty="0"/>
              <a:t>用户档案：</a:t>
            </a:r>
            <a:r>
              <a:rPr lang="zh-CN" altLang="en-US" dirty="0"/>
              <a:t>注册时间、关注主播数等静态属性。</a:t>
            </a:r>
            <a:endParaRPr lang="en-US" altLang="zh-CN" dirty="0"/>
          </a:p>
          <a:p>
            <a:pPr marL="342900" indent="-342900" algn="just">
              <a:lnSpc>
                <a:spcPct val="150000"/>
              </a:lnSpc>
              <a:spcBef>
                <a:spcPts val="600"/>
              </a:spcBef>
              <a:buFont typeface="+mj-lt"/>
              <a:buAutoNum type="arabicPeriod"/>
            </a:pPr>
            <a:r>
              <a:rPr lang="zh-CN" altLang="en-US" b="1" dirty="0"/>
              <a:t>历史行为：</a:t>
            </a:r>
            <a:r>
              <a:rPr lang="zh-CN" altLang="en-US" dirty="0"/>
              <a:t>实验前</a:t>
            </a:r>
            <a:r>
              <a:rPr lang="en-US" altLang="zh-CN" dirty="0"/>
              <a:t>30</a:t>
            </a:r>
            <a:r>
              <a:rPr lang="zh-CN" altLang="en-US" dirty="0"/>
              <a:t>天的直播观看场次、直播渠道购买量。</a:t>
            </a:r>
            <a:endParaRPr lang="en-US" altLang="zh-CN" dirty="0"/>
          </a:p>
          <a:p>
            <a:pPr marL="342900" indent="-342900" algn="just">
              <a:lnSpc>
                <a:spcPct val="150000"/>
              </a:lnSpc>
              <a:spcBef>
                <a:spcPts val="600"/>
              </a:spcBef>
              <a:buFont typeface="+mj-lt"/>
              <a:buAutoNum type="arabicPeriod"/>
            </a:pPr>
            <a:r>
              <a:rPr lang="zh-CN" altLang="en-US" b="1" dirty="0"/>
              <a:t>实验期行为：</a:t>
            </a:r>
            <a:endParaRPr lang="en-US" altLang="zh-CN" b="1" dirty="0"/>
          </a:p>
          <a:p>
            <a:pPr marL="285750" indent="-285750" algn="just">
              <a:lnSpc>
                <a:spcPct val="150000"/>
              </a:lnSpc>
              <a:spcBef>
                <a:spcPts val="600"/>
              </a:spcBef>
              <a:buFont typeface="Wingdings" panose="05000000000000000000" pitchFamily="2" charset="2"/>
              <a:buChar char="u"/>
            </a:pPr>
            <a:r>
              <a:rPr lang="zh-CN" altLang="en-US" dirty="0"/>
              <a:t>消费决策：点击商品链接、加购、下单等点击流数据。</a:t>
            </a:r>
            <a:endParaRPr lang="en-US" altLang="zh-CN" dirty="0"/>
          </a:p>
          <a:p>
            <a:pPr marL="285750" indent="-285750" algn="just">
              <a:lnSpc>
                <a:spcPct val="150000"/>
              </a:lnSpc>
              <a:spcBef>
                <a:spcPts val="600"/>
              </a:spcBef>
              <a:buFont typeface="Wingdings" panose="05000000000000000000" pitchFamily="2" charset="2"/>
              <a:buChar char="u"/>
            </a:pPr>
            <a:r>
              <a:rPr lang="zh-CN" altLang="en-US" dirty="0"/>
              <a:t>售后行为：直播渠道购买商品的退货记录。</a:t>
            </a:r>
            <a:endParaRPr lang="en-US" altLang="zh-CN" dirty="0"/>
          </a:p>
          <a:p>
            <a:pPr algn="just">
              <a:lnSpc>
                <a:spcPct val="150000"/>
              </a:lnSpc>
              <a:spcBef>
                <a:spcPts val="600"/>
              </a:spcBef>
            </a:pPr>
            <a:r>
              <a:rPr lang="en-US" altLang="zh-CN" dirty="0"/>
              <a:t>4. Table1-2</a:t>
            </a:r>
            <a:r>
              <a:rPr lang="zh-CN" altLang="en-US" dirty="0"/>
              <a:t>系统描述变量定义及统计特征（如均值、标准差）。</a:t>
            </a:r>
            <a:endParaRPr lang="en-US" altLang="zh-CN" dirty="0"/>
          </a:p>
        </p:txBody>
      </p:sp>
      <p:pic>
        <p:nvPicPr>
          <p:cNvPr id="2" name="图片 1"/>
          <p:cNvPicPr>
            <a:picLocks noChangeAspect="1"/>
          </p:cNvPicPr>
          <p:nvPr/>
        </p:nvPicPr>
        <p:blipFill>
          <a:blip r:embed="rId1"/>
          <a:stretch>
            <a:fillRect/>
          </a:stretch>
        </p:blipFill>
        <p:spPr>
          <a:xfrm>
            <a:off x="6837552" y="260920"/>
            <a:ext cx="5174285" cy="3316514"/>
          </a:xfrm>
          <a:prstGeom prst="rect">
            <a:avLst/>
          </a:prstGeom>
        </p:spPr>
      </p:pic>
      <p:pic>
        <p:nvPicPr>
          <p:cNvPr id="4" name="图片 3"/>
          <p:cNvPicPr>
            <a:picLocks noChangeAspect="1"/>
          </p:cNvPicPr>
          <p:nvPr/>
        </p:nvPicPr>
        <p:blipFill>
          <a:blip r:embed="rId2"/>
          <a:stretch>
            <a:fillRect/>
          </a:stretch>
        </p:blipFill>
        <p:spPr>
          <a:xfrm>
            <a:off x="5940737" y="3873045"/>
            <a:ext cx="6071100" cy="2389272"/>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graphicFrame>
        <p:nvGraphicFramePr>
          <p:cNvPr id="3" name="表格 2"/>
          <p:cNvGraphicFramePr>
            <a:graphicFrameLocks noGrp="1"/>
          </p:cNvGraphicFramePr>
          <p:nvPr/>
        </p:nvGraphicFramePr>
        <p:xfrm>
          <a:off x="2336552" y="1092751"/>
          <a:ext cx="8481422" cy="4918728"/>
        </p:xfrm>
        <a:graphic>
          <a:graphicData uri="http://schemas.openxmlformats.org/drawingml/2006/table">
            <a:tbl>
              <a:tblPr>
                <a:tableStyleId>{5940675A-B579-460E-94D1-54222C63F5DA}</a:tableStyleId>
              </a:tblPr>
              <a:tblGrid>
                <a:gridCol w="4240711"/>
                <a:gridCol w="4240711"/>
              </a:tblGrid>
              <a:tr h="295006">
                <a:tc>
                  <a:txBody>
                    <a:bodyPr/>
                    <a:lstStyle/>
                    <a:p>
                      <a:r>
                        <a:rPr lang="zh-CN" altLang="en-US" sz="1500"/>
                        <a:t>变量</a:t>
                      </a:r>
                      <a:endParaRPr lang="zh-CN" altLang="en-US" sz="1500"/>
                    </a:p>
                  </a:txBody>
                  <a:tcPr marL="73751" marR="73751" marT="36876" marB="36876" anchor="ctr"/>
                </a:tc>
                <a:tc>
                  <a:txBody>
                    <a:bodyPr/>
                    <a:lstStyle/>
                    <a:p>
                      <a:r>
                        <a:rPr lang="zh-CN" altLang="en-US" sz="1500"/>
                        <a:t>描述</a:t>
                      </a:r>
                      <a:endParaRPr lang="zh-CN" altLang="en-US" sz="1500"/>
                    </a:p>
                  </a:txBody>
                  <a:tcPr marL="73751" marR="73751" marT="36876" marB="36876" anchor="ctr"/>
                </a:tc>
              </a:tr>
              <a:tr h="516260">
                <a:tc>
                  <a:txBody>
                    <a:bodyPr/>
                    <a:lstStyle/>
                    <a:p>
                      <a:r>
                        <a:rPr lang="en-US" sz="1500" b="1"/>
                        <a:t>Treatment（</a:t>
                      </a:r>
                      <a:r>
                        <a:rPr lang="zh-CN" altLang="en-US" sz="1500" b="1"/>
                        <a:t>处理）</a:t>
                      </a:r>
                      <a:endParaRPr lang="zh-CN" altLang="en-US" sz="1500"/>
                    </a:p>
                  </a:txBody>
                  <a:tcPr marL="73751" marR="73751" marT="36876" marB="36876" anchor="ctr"/>
                </a:tc>
                <a:tc>
                  <a:txBody>
                    <a:bodyPr/>
                    <a:lstStyle/>
                    <a:p>
                      <a:r>
                        <a:rPr lang="zh-CN" altLang="en-US" sz="1500"/>
                        <a:t>如果消费者被分配到实验组，</a:t>
                      </a:r>
                      <a:r>
                        <a:rPr lang="en-US" sz="1500"/>
                        <a:t>Treatment = 1；</a:t>
                      </a:r>
                      <a:r>
                        <a:rPr lang="zh-CN" altLang="en-US" sz="1500"/>
                        <a:t>否则，</a:t>
                      </a:r>
                      <a:r>
                        <a:rPr lang="en-US" sz="1500"/>
                        <a:t>Treatment = 0</a:t>
                      </a:r>
                      <a:endParaRPr lang="en-US" sz="1500"/>
                    </a:p>
                  </a:txBody>
                  <a:tcPr marL="73751" marR="73751" marT="36876" marB="36876" anchor="ctr"/>
                </a:tc>
              </a:tr>
              <a:tr h="295006">
                <a:tc>
                  <a:txBody>
                    <a:bodyPr/>
                    <a:lstStyle/>
                    <a:p>
                      <a:r>
                        <a:rPr lang="en-US" sz="1500" b="1"/>
                        <a:t>Tenure（</a:t>
                      </a:r>
                      <a:r>
                        <a:rPr lang="zh-CN" altLang="en-US" sz="1500" b="1"/>
                        <a:t>账户年限）</a:t>
                      </a:r>
                      <a:endParaRPr lang="zh-CN" altLang="en-US" sz="1500"/>
                    </a:p>
                  </a:txBody>
                  <a:tcPr marL="73751" marR="73751" marT="36876" marB="36876" anchor="ctr"/>
                </a:tc>
                <a:tc>
                  <a:txBody>
                    <a:bodyPr/>
                    <a:lstStyle/>
                    <a:p>
                      <a:r>
                        <a:rPr lang="zh-CN" altLang="en-US" sz="1500"/>
                        <a:t>消费者注册账号以来的年数</a:t>
                      </a:r>
                      <a:endParaRPr lang="zh-CN" altLang="en-US" sz="1500"/>
                    </a:p>
                  </a:txBody>
                  <a:tcPr marL="73751" marR="73751" marT="36876" marB="36876" anchor="ctr"/>
                </a:tc>
              </a:tr>
              <a:tr h="295006">
                <a:tc>
                  <a:txBody>
                    <a:bodyPr/>
                    <a:lstStyle/>
                    <a:p>
                      <a:r>
                        <a:rPr lang="en-US" sz="1500" b="1"/>
                        <a:t>VIP Level（VIP</a:t>
                      </a:r>
                      <a:r>
                        <a:rPr lang="zh-CN" altLang="en-US" sz="1500" b="1"/>
                        <a:t>等级）</a:t>
                      </a:r>
                      <a:endParaRPr lang="zh-CN" altLang="en-US" sz="1500"/>
                    </a:p>
                  </a:txBody>
                  <a:tcPr marL="73751" marR="73751" marT="36876" marB="36876" anchor="ctr"/>
                </a:tc>
                <a:tc>
                  <a:txBody>
                    <a:bodyPr/>
                    <a:lstStyle/>
                    <a:p>
                      <a:r>
                        <a:rPr lang="zh-CN" altLang="en-US" sz="1500"/>
                        <a:t>平台定义的消费者等级</a:t>
                      </a:r>
                      <a:endParaRPr lang="zh-CN" altLang="en-US" sz="1500"/>
                    </a:p>
                  </a:txBody>
                  <a:tcPr marL="73751" marR="73751" marT="36876" marB="36876" anchor="ctr"/>
                </a:tc>
              </a:tr>
              <a:tr h="295006">
                <a:tc>
                  <a:txBody>
                    <a:bodyPr/>
                    <a:lstStyle/>
                    <a:p>
                      <a:r>
                        <a:rPr lang="en-US" sz="1500" b="1"/>
                        <a:t># Followed Streamers（</a:t>
                      </a:r>
                      <a:r>
                        <a:rPr lang="zh-CN" altLang="en-US" sz="1500" b="1"/>
                        <a:t>关注主播数）</a:t>
                      </a:r>
                      <a:endParaRPr lang="zh-CN" altLang="en-US" sz="1500"/>
                    </a:p>
                  </a:txBody>
                  <a:tcPr marL="73751" marR="73751" marT="36876" marB="36876" anchor="ctr"/>
                </a:tc>
                <a:tc>
                  <a:txBody>
                    <a:bodyPr/>
                    <a:lstStyle/>
                    <a:p>
                      <a:r>
                        <a:rPr lang="zh-CN" altLang="en-US" sz="1500"/>
                        <a:t>实验前消费者关注的主播数量</a:t>
                      </a:r>
                      <a:endParaRPr lang="zh-CN" altLang="en-US" sz="1500"/>
                    </a:p>
                  </a:txBody>
                  <a:tcPr marL="73751" marR="73751" marT="36876" marB="36876" anchor="ctr"/>
                </a:tc>
              </a:tr>
              <a:tr h="295006">
                <a:tc>
                  <a:txBody>
                    <a:bodyPr/>
                    <a:lstStyle/>
                    <a:p>
                      <a:r>
                        <a:rPr lang="en-US" sz="1500" b="1"/>
                        <a:t># Watched Livestreams（</a:t>
                      </a:r>
                      <a:r>
                        <a:rPr lang="zh-CN" altLang="en-US" sz="1500" b="1"/>
                        <a:t>观看直播次数）</a:t>
                      </a:r>
                      <a:endParaRPr lang="zh-CN" altLang="en-US" sz="1500"/>
                    </a:p>
                  </a:txBody>
                  <a:tcPr marL="73751" marR="73751" marT="36876" marB="36876" anchor="ctr"/>
                </a:tc>
                <a:tc>
                  <a:txBody>
                    <a:bodyPr/>
                    <a:lstStyle/>
                    <a:p>
                      <a:r>
                        <a:rPr lang="zh-CN" altLang="en-US" sz="1500"/>
                        <a:t>实验前一个月内消费者观看直播带货的次数</a:t>
                      </a:r>
                      <a:endParaRPr lang="zh-CN" altLang="en-US" sz="1500"/>
                    </a:p>
                  </a:txBody>
                  <a:tcPr marL="73751" marR="73751" marT="36876" marB="36876" anchor="ctr"/>
                </a:tc>
              </a:tr>
              <a:tr h="295006">
                <a:tc>
                  <a:txBody>
                    <a:bodyPr/>
                    <a:lstStyle/>
                    <a:p>
                      <a:r>
                        <a:rPr lang="en-US" sz="1500" b="1"/>
                        <a:t>Live Duration（</a:t>
                      </a:r>
                      <a:r>
                        <a:rPr lang="zh-CN" altLang="en-US" sz="1500" b="1"/>
                        <a:t>观看时长）</a:t>
                      </a:r>
                      <a:endParaRPr lang="zh-CN" altLang="en-US" sz="1500"/>
                    </a:p>
                  </a:txBody>
                  <a:tcPr marL="73751" marR="73751" marT="36876" marB="36876" anchor="ctr"/>
                </a:tc>
                <a:tc>
                  <a:txBody>
                    <a:bodyPr/>
                    <a:lstStyle/>
                    <a:p>
                      <a:r>
                        <a:rPr lang="zh-CN" altLang="en-US" sz="1500"/>
                        <a:t>实验前一个月内消费者观看直播带货的总时长</a:t>
                      </a:r>
                      <a:endParaRPr lang="zh-CN" altLang="en-US" sz="1500"/>
                    </a:p>
                  </a:txBody>
                  <a:tcPr marL="73751" marR="73751" marT="36876" marB="36876" anchor="ctr"/>
                </a:tc>
              </a:tr>
              <a:tr h="295006">
                <a:tc>
                  <a:txBody>
                    <a:bodyPr/>
                    <a:lstStyle/>
                    <a:p>
                      <a:r>
                        <a:rPr lang="en-US" sz="1500" b="1"/>
                        <a:t># Purchased Products（</a:t>
                      </a:r>
                      <a:r>
                        <a:rPr lang="zh-CN" altLang="en-US" sz="1500" b="1"/>
                        <a:t>购买产品数）</a:t>
                      </a:r>
                      <a:endParaRPr lang="zh-CN" altLang="en-US" sz="1500"/>
                    </a:p>
                  </a:txBody>
                  <a:tcPr marL="73751" marR="73751" marT="36876" marB="36876" anchor="ctr"/>
                </a:tc>
                <a:tc>
                  <a:txBody>
                    <a:bodyPr/>
                    <a:lstStyle/>
                    <a:p>
                      <a:r>
                        <a:rPr lang="zh-CN" altLang="en-US" sz="1500" dirty="0"/>
                        <a:t>实验前一个月内消费者通过直播购买的商品数量</a:t>
                      </a:r>
                      <a:endParaRPr lang="zh-CN" altLang="en-US" sz="1500" dirty="0"/>
                    </a:p>
                  </a:txBody>
                  <a:tcPr marL="73751" marR="73751" marT="36876" marB="36876" anchor="ctr"/>
                </a:tc>
              </a:tr>
              <a:tr h="295006">
                <a:tc>
                  <a:txBody>
                    <a:bodyPr/>
                    <a:lstStyle/>
                    <a:p>
                      <a:r>
                        <a:rPr lang="en-US" sz="1500" b="1" dirty="0"/>
                        <a:t>Livestream Spending（</a:t>
                      </a:r>
                      <a:r>
                        <a:rPr lang="zh-CN" altLang="en-US" sz="1500" b="1" dirty="0"/>
                        <a:t>直播消费金额）</a:t>
                      </a:r>
                      <a:endParaRPr lang="zh-CN" altLang="en-US" sz="1500" dirty="0"/>
                    </a:p>
                  </a:txBody>
                  <a:tcPr marL="73751" marR="73751" marT="36876" marB="36876" anchor="ctr"/>
                </a:tc>
                <a:tc>
                  <a:txBody>
                    <a:bodyPr/>
                    <a:lstStyle/>
                    <a:p>
                      <a:r>
                        <a:rPr lang="zh-CN" altLang="en-US" sz="1500" dirty="0"/>
                        <a:t>实验前一个月内消费者在直播带货中的总消费金额</a:t>
                      </a:r>
                      <a:endParaRPr lang="zh-CN" altLang="en-US" sz="1500" dirty="0"/>
                    </a:p>
                  </a:txBody>
                  <a:tcPr marL="73751" marR="73751" marT="36876" marB="36876" anchor="ctr"/>
                </a:tc>
              </a:tr>
              <a:tr h="295006">
                <a:tc>
                  <a:txBody>
                    <a:bodyPr/>
                    <a:lstStyle/>
                    <a:p>
                      <a:r>
                        <a:rPr lang="en-US" sz="1500" b="1" dirty="0"/>
                        <a:t># Click（</a:t>
                      </a:r>
                      <a:r>
                        <a:rPr lang="zh-CN" altLang="en-US" sz="1500" b="1" dirty="0"/>
                        <a:t>点击次数）</a:t>
                      </a:r>
                      <a:endParaRPr lang="zh-CN" altLang="en-US" sz="1500" dirty="0"/>
                    </a:p>
                  </a:txBody>
                  <a:tcPr marL="73751" marR="73751" marT="36876" marB="36876" anchor="ctr"/>
                </a:tc>
                <a:tc>
                  <a:txBody>
                    <a:bodyPr/>
                    <a:lstStyle/>
                    <a:p>
                      <a:r>
                        <a:rPr lang="zh-CN" altLang="en-US" sz="1500" dirty="0"/>
                        <a:t>实验中消费者点击直播商品的次数</a:t>
                      </a:r>
                      <a:endParaRPr lang="zh-CN" altLang="en-US" sz="1500" dirty="0"/>
                    </a:p>
                  </a:txBody>
                  <a:tcPr marL="73751" marR="73751" marT="36876" marB="36876" anchor="ctr"/>
                </a:tc>
              </a:tr>
              <a:tr h="295006">
                <a:tc>
                  <a:txBody>
                    <a:bodyPr/>
                    <a:lstStyle/>
                    <a:p>
                      <a:r>
                        <a:rPr lang="en-US" sz="1500" b="1" dirty="0"/>
                        <a:t># Cart（</a:t>
                      </a:r>
                      <a:r>
                        <a:rPr lang="zh-CN" altLang="en-US" sz="1500" b="1" dirty="0"/>
                        <a:t>加购次数）</a:t>
                      </a:r>
                      <a:endParaRPr lang="zh-CN" altLang="en-US" sz="1500" dirty="0"/>
                    </a:p>
                  </a:txBody>
                  <a:tcPr marL="73751" marR="73751" marT="36876" marB="36876" anchor="ctr"/>
                </a:tc>
                <a:tc>
                  <a:txBody>
                    <a:bodyPr/>
                    <a:lstStyle/>
                    <a:p>
                      <a:r>
                        <a:rPr lang="zh-CN" altLang="en-US" sz="1500" dirty="0"/>
                        <a:t>实验中消费者将商品加入购物车的次数</a:t>
                      </a:r>
                      <a:endParaRPr lang="zh-CN" altLang="en-US" sz="1500" dirty="0"/>
                    </a:p>
                  </a:txBody>
                  <a:tcPr marL="73751" marR="73751" marT="36876" marB="36876" anchor="ctr"/>
                </a:tc>
              </a:tr>
              <a:tr h="295006">
                <a:tc>
                  <a:txBody>
                    <a:bodyPr/>
                    <a:lstStyle/>
                    <a:p>
                      <a:r>
                        <a:rPr lang="en-US" sz="1500" b="1" dirty="0"/>
                        <a:t># Pay（</a:t>
                      </a:r>
                      <a:r>
                        <a:rPr lang="zh-CN" altLang="en-US" sz="1500" b="1" dirty="0"/>
                        <a:t>下单次数）</a:t>
                      </a:r>
                      <a:endParaRPr lang="zh-CN" altLang="en-US" sz="1500" dirty="0"/>
                    </a:p>
                  </a:txBody>
                  <a:tcPr marL="73751" marR="73751" marT="36876" marB="36876" anchor="ctr"/>
                </a:tc>
                <a:tc>
                  <a:txBody>
                    <a:bodyPr/>
                    <a:lstStyle/>
                    <a:p>
                      <a:r>
                        <a:rPr lang="zh-CN" altLang="en-US" sz="1500" dirty="0"/>
                        <a:t>实验中消费者下单的次数</a:t>
                      </a:r>
                      <a:endParaRPr lang="zh-CN" altLang="en-US" sz="1500" dirty="0"/>
                    </a:p>
                  </a:txBody>
                  <a:tcPr marL="73751" marR="73751" marT="36876" marB="36876" anchor="ctr"/>
                </a:tc>
              </a:tr>
              <a:tr h="295006">
                <a:tc>
                  <a:txBody>
                    <a:bodyPr/>
                    <a:lstStyle/>
                    <a:p>
                      <a:r>
                        <a:rPr lang="en-US" sz="1500" b="1"/>
                        <a:t>Consumer Spending（</a:t>
                      </a:r>
                      <a:r>
                        <a:rPr lang="zh-CN" altLang="en-US" sz="1500" b="1"/>
                        <a:t>消费者消费）</a:t>
                      </a:r>
                      <a:endParaRPr lang="zh-CN" altLang="en-US" sz="1500"/>
                    </a:p>
                  </a:txBody>
                  <a:tcPr marL="73751" marR="73751" marT="36876" marB="36876" anchor="ctr"/>
                </a:tc>
                <a:tc>
                  <a:txBody>
                    <a:bodyPr/>
                    <a:lstStyle/>
                    <a:p>
                      <a:r>
                        <a:rPr lang="zh-CN" altLang="en-US" sz="1500" dirty="0"/>
                        <a:t>实验中消费者在直播带货中的消费金额（标准化后）</a:t>
                      </a:r>
                      <a:endParaRPr lang="zh-CN" altLang="en-US" sz="1500" dirty="0"/>
                    </a:p>
                  </a:txBody>
                  <a:tcPr marL="73751" marR="73751" marT="36876" marB="36876" anchor="ctr"/>
                </a:tc>
              </a:tr>
              <a:tr h="295006">
                <a:tc>
                  <a:txBody>
                    <a:bodyPr/>
                    <a:lstStyle/>
                    <a:p>
                      <a:r>
                        <a:rPr lang="en-US" sz="1500" b="1"/>
                        <a:t>Return Rate（</a:t>
                      </a:r>
                      <a:r>
                        <a:rPr lang="zh-CN" altLang="en-US" sz="1500" b="1"/>
                        <a:t>退货率）</a:t>
                      </a:r>
                      <a:endParaRPr lang="zh-CN" altLang="en-US" sz="1500"/>
                    </a:p>
                  </a:txBody>
                  <a:tcPr marL="73751" marR="73751" marT="36876" marB="36876" anchor="ctr"/>
                </a:tc>
                <a:tc>
                  <a:txBody>
                    <a:bodyPr/>
                    <a:lstStyle/>
                    <a:p>
                      <a:r>
                        <a:rPr lang="zh-CN" altLang="en-US" sz="1500" dirty="0"/>
                        <a:t>实验期间购买商品中被退货的比例</a:t>
                      </a:r>
                      <a:endParaRPr lang="zh-CN" altLang="en-US" sz="1500" dirty="0"/>
                    </a:p>
                  </a:txBody>
                  <a:tcPr marL="73751" marR="73751" marT="36876" marB="36876" anchor="ctr"/>
                </a:tc>
              </a:tr>
            </a:tbl>
          </a:graphicData>
        </a:graphic>
      </p:graphicFrame>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372717" y="907066"/>
            <a:ext cx="4874198" cy="5809283"/>
          </a:xfrm>
          <a:prstGeom prst="rect">
            <a:avLst/>
          </a:prstGeom>
          <a:noFill/>
        </p:spPr>
        <p:txBody>
          <a:bodyPr wrap="square" rtlCol="0">
            <a:spAutoFit/>
          </a:bodyPr>
          <a:lstStyle/>
          <a:p>
            <a:pPr algn="just">
              <a:lnSpc>
                <a:spcPct val="150000"/>
              </a:lnSpc>
              <a:spcBef>
                <a:spcPts val="600"/>
              </a:spcBef>
            </a:pPr>
            <a:r>
              <a:rPr lang="zh-CN" altLang="en-US" b="1" dirty="0"/>
              <a:t>三、随机化有效性验证</a:t>
            </a:r>
            <a:endParaRPr lang="en-US" altLang="zh-CN" b="1" dirty="0"/>
          </a:p>
          <a:p>
            <a:pPr algn="just">
              <a:lnSpc>
                <a:spcPct val="150000"/>
              </a:lnSpc>
              <a:spcBef>
                <a:spcPts val="600"/>
              </a:spcBef>
            </a:pPr>
            <a:r>
              <a:rPr lang="zh-CN" altLang="en-US" dirty="0"/>
              <a:t>为确保实验内部效度，研究团队从三个层面验证分组均衡性：</a:t>
            </a:r>
            <a:endParaRPr lang="en-US" altLang="zh-CN" dirty="0"/>
          </a:p>
          <a:p>
            <a:pPr algn="just">
              <a:lnSpc>
                <a:spcPct val="150000"/>
              </a:lnSpc>
              <a:spcBef>
                <a:spcPts val="600"/>
              </a:spcBef>
            </a:pPr>
            <a:r>
              <a:rPr lang="zh-CN" altLang="en-US" b="1" dirty="0"/>
              <a:t>消费者层面：</a:t>
            </a:r>
            <a:r>
              <a:rPr lang="zh-CN" altLang="en-US" dirty="0"/>
              <a:t>人口属性、历史行为数据无显著组间差异（</a:t>
            </a:r>
            <a:r>
              <a:rPr lang="en-US" altLang="zh-CN" dirty="0"/>
              <a:t>Table 3</a:t>
            </a:r>
            <a:r>
              <a:rPr lang="zh-CN" altLang="en-US" dirty="0"/>
              <a:t>）。</a:t>
            </a:r>
            <a:endParaRPr lang="en-US" altLang="zh-CN" dirty="0"/>
          </a:p>
          <a:p>
            <a:pPr algn="just">
              <a:lnSpc>
                <a:spcPct val="150000"/>
              </a:lnSpc>
              <a:spcBef>
                <a:spcPts val="600"/>
              </a:spcBef>
            </a:pPr>
            <a:endParaRPr lang="en-US" altLang="zh-CN" dirty="0"/>
          </a:p>
          <a:p>
            <a:pPr algn="just">
              <a:lnSpc>
                <a:spcPct val="150000"/>
              </a:lnSpc>
              <a:spcBef>
                <a:spcPts val="600"/>
              </a:spcBef>
            </a:pPr>
            <a:r>
              <a:rPr lang="zh-CN" altLang="en-US" b="1" dirty="0"/>
              <a:t>主播层面：</a:t>
            </a:r>
            <a:r>
              <a:rPr lang="zh-CN" altLang="en-US" dirty="0"/>
              <a:t>处理组与对照组接触的主播特征一致（</a:t>
            </a:r>
            <a:r>
              <a:rPr lang="en-US" altLang="zh-CN" dirty="0"/>
              <a:t>Table 4</a:t>
            </a:r>
            <a:r>
              <a:rPr lang="zh-CN" altLang="en-US" dirty="0"/>
              <a:t>）。</a:t>
            </a:r>
            <a:endParaRPr lang="en-US" altLang="zh-CN" dirty="0"/>
          </a:p>
          <a:p>
            <a:pPr algn="just">
              <a:lnSpc>
                <a:spcPct val="150000"/>
              </a:lnSpc>
              <a:spcBef>
                <a:spcPts val="600"/>
              </a:spcBef>
            </a:pPr>
            <a:endParaRPr lang="en-US" altLang="zh-CN" dirty="0"/>
          </a:p>
          <a:p>
            <a:pPr algn="just">
              <a:lnSpc>
                <a:spcPct val="150000"/>
              </a:lnSpc>
              <a:spcBef>
                <a:spcPts val="600"/>
              </a:spcBef>
            </a:pPr>
            <a:r>
              <a:rPr lang="zh-CN" altLang="en-US" b="1" dirty="0"/>
              <a:t>直播场次层面：</a:t>
            </a:r>
            <a:r>
              <a:rPr lang="zh-CN" altLang="en-US" dirty="0"/>
              <a:t>观看直播的内容属性与时长分布均衡（</a:t>
            </a:r>
            <a:r>
              <a:rPr lang="en-US" altLang="zh-CN" dirty="0"/>
              <a:t>Table 5</a:t>
            </a:r>
            <a:r>
              <a:rPr lang="zh-CN" altLang="en-US" dirty="0"/>
              <a:t>）。</a:t>
            </a:r>
            <a:endParaRPr lang="en-US" altLang="zh-CN" dirty="0"/>
          </a:p>
          <a:p>
            <a:pPr algn="just">
              <a:lnSpc>
                <a:spcPct val="150000"/>
              </a:lnSpc>
              <a:spcBef>
                <a:spcPts val="600"/>
              </a:spcBef>
            </a:pPr>
            <a:r>
              <a:rPr lang="zh-CN" altLang="en-US" sz="1400" dirty="0"/>
              <a:t>统计方法：采用双样本</a:t>
            </a:r>
            <a:r>
              <a:rPr lang="en-US" altLang="zh-CN" sz="1400" dirty="0"/>
              <a:t>t</a:t>
            </a:r>
            <a:r>
              <a:rPr lang="zh-CN" altLang="en-US" sz="1400" dirty="0"/>
              <a:t>检验，所有协变量组间差异均不显著（</a:t>
            </a:r>
            <a:r>
              <a:rPr lang="en-US" altLang="zh-CN" sz="1400" dirty="0"/>
              <a:t>p&gt;0.05</a:t>
            </a:r>
            <a:r>
              <a:rPr lang="zh-CN" altLang="en-US" sz="1400" dirty="0"/>
              <a:t>），证明随机化成功，组间可比性成立。</a:t>
            </a:r>
            <a:endParaRPr lang="en-US" altLang="zh-CN" sz="14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86399" y="1256038"/>
            <a:ext cx="6560457" cy="1751198"/>
          </a:xfrm>
          <a:prstGeom prst="rect">
            <a:avLst/>
          </a:prstGeom>
        </p:spPr>
      </p:pic>
      <p:pic>
        <p:nvPicPr>
          <p:cNvPr id="7" name="图片 6"/>
          <p:cNvPicPr>
            <a:picLocks noChangeAspect="1"/>
          </p:cNvPicPr>
          <p:nvPr/>
        </p:nvPicPr>
        <p:blipFill>
          <a:blip r:embed="rId2"/>
          <a:stretch>
            <a:fillRect/>
          </a:stretch>
        </p:blipFill>
        <p:spPr>
          <a:xfrm>
            <a:off x="5486399" y="3032397"/>
            <a:ext cx="6487886" cy="1636736"/>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7427" y="4767258"/>
            <a:ext cx="5865830" cy="1947455"/>
          </a:xfrm>
          <a:prstGeom prst="rect">
            <a:avLst/>
          </a:prstGeom>
        </p:spPr>
      </p:pic>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372717" y="907066"/>
            <a:ext cx="11434654" cy="1905009"/>
          </a:xfrm>
          <a:prstGeom prst="rect">
            <a:avLst/>
          </a:prstGeom>
          <a:noFill/>
        </p:spPr>
        <p:txBody>
          <a:bodyPr wrap="square" rtlCol="0">
            <a:spAutoFit/>
          </a:bodyPr>
          <a:lstStyle/>
          <a:p>
            <a:pPr algn="just">
              <a:lnSpc>
                <a:spcPct val="150000"/>
              </a:lnSpc>
              <a:spcBef>
                <a:spcPts val="600"/>
              </a:spcBef>
            </a:pPr>
            <a:r>
              <a:rPr lang="zh-CN" altLang="en-US" sz="2000" b="1" dirty="0"/>
              <a:t>研究结果</a:t>
            </a:r>
            <a:endParaRPr lang="en-US" altLang="zh-CN" sz="2000" b="1" dirty="0"/>
          </a:p>
          <a:p>
            <a:pPr algn="just">
              <a:lnSpc>
                <a:spcPct val="150000"/>
              </a:lnSpc>
              <a:spcBef>
                <a:spcPts val="600"/>
              </a:spcBef>
            </a:pPr>
            <a:r>
              <a:rPr lang="zh-CN" altLang="en-US" b="1" dirty="0"/>
              <a:t>一、</a:t>
            </a:r>
            <a:r>
              <a:rPr lang="en-US" altLang="zh-CN" b="1" dirty="0"/>
              <a:t>AI</a:t>
            </a:r>
            <a:r>
              <a:rPr lang="zh-CN" altLang="en-US" b="1" dirty="0"/>
              <a:t>助手对消费者行为的影响</a:t>
            </a:r>
            <a:endParaRPr lang="en-US" altLang="zh-CN" b="1" dirty="0"/>
          </a:p>
          <a:p>
            <a:pPr algn="just">
              <a:lnSpc>
                <a:spcPct val="150000"/>
              </a:lnSpc>
              <a:spcBef>
                <a:spcPts val="600"/>
              </a:spcBef>
            </a:pPr>
            <a:r>
              <a:rPr lang="zh-CN" altLang="en-US" b="1" dirty="0"/>
              <a:t>数据特征：</a:t>
            </a:r>
            <a:r>
              <a:rPr lang="zh-CN" altLang="en-US" dirty="0"/>
              <a:t>考虑到直播带货中的购买行为转化率低，部分变量（如点击数、加购数、下单数）存在大量零值，因此采用了零膨胀泊松回归模型（</a:t>
            </a:r>
            <a:r>
              <a:rPr lang="en-US" altLang="zh-CN" dirty="0"/>
              <a:t>Zero-inflated Poisson regressions</a:t>
            </a:r>
            <a:r>
              <a:rPr lang="zh-CN" altLang="en-US" dirty="0"/>
              <a:t>）以提高估计的准确性。</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3709" y="2920974"/>
            <a:ext cx="5232669" cy="508026"/>
          </a:xfrm>
          <a:prstGeom prst="rect">
            <a:avLst/>
          </a:prstGeom>
        </p:spPr>
      </p:pic>
      <p:sp>
        <p:nvSpPr>
          <p:cNvPr id="9" name="文本框 8"/>
          <p:cNvSpPr txBox="1"/>
          <p:nvPr/>
        </p:nvSpPr>
        <p:spPr>
          <a:xfrm>
            <a:off x="362820" y="3429000"/>
            <a:ext cx="11434654" cy="458459"/>
          </a:xfrm>
          <a:prstGeom prst="rect">
            <a:avLst/>
          </a:prstGeom>
          <a:noFill/>
        </p:spPr>
        <p:txBody>
          <a:bodyPr wrap="square" rtlCol="0">
            <a:spAutoFit/>
          </a:bodyPr>
          <a:lstStyle/>
          <a:p>
            <a:pPr algn="just">
              <a:lnSpc>
                <a:spcPct val="150000"/>
              </a:lnSpc>
              <a:spcBef>
                <a:spcPts val="600"/>
              </a:spcBef>
            </a:pPr>
            <a:r>
              <a:rPr lang="zh-CN" altLang="en-US" dirty="0"/>
              <a:t>其中，</a:t>
            </a:r>
            <a:r>
              <a:rPr lang="en-US" altLang="zh-CN" dirty="0"/>
              <a:t>Treatment</a:t>
            </a:r>
            <a:r>
              <a:rPr lang="zh-CN" altLang="en-US" dirty="0"/>
              <a:t>是表示消费者是否处于实验组的二元变量。</a:t>
            </a:r>
            <a:endParaRPr lang="en-US" altLang="zh-CN"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27" y="4045925"/>
            <a:ext cx="7804015" cy="2392608"/>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372717" y="907066"/>
            <a:ext cx="6543340" cy="5536772"/>
          </a:xfrm>
          <a:prstGeom prst="rect">
            <a:avLst/>
          </a:prstGeom>
          <a:noFill/>
        </p:spPr>
        <p:txBody>
          <a:bodyPr wrap="square" rtlCol="0">
            <a:spAutoFit/>
          </a:bodyPr>
          <a:lstStyle/>
          <a:p>
            <a:pPr algn="just">
              <a:lnSpc>
                <a:spcPct val="150000"/>
              </a:lnSpc>
              <a:spcBef>
                <a:spcPts val="600"/>
              </a:spcBef>
            </a:pPr>
            <a:r>
              <a:rPr lang="zh-CN" altLang="en-US" sz="2000" b="1" dirty="0"/>
              <a:t>研究结果</a:t>
            </a:r>
            <a:endParaRPr lang="en-US" altLang="zh-CN" sz="2000" b="1" dirty="0"/>
          </a:p>
          <a:p>
            <a:pPr algn="just">
              <a:lnSpc>
                <a:spcPct val="150000"/>
              </a:lnSpc>
              <a:spcBef>
                <a:spcPts val="600"/>
              </a:spcBef>
            </a:pPr>
            <a:r>
              <a:rPr lang="zh-CN" altLang="en-US" b="1" dirty="0"/>
              <a:t>二、合理机制探索</a:t>
            </a:r>
            <a:endParaRPr lang="en-US" altLang="zh-CN" b="1" dirty="0"/>
          </a:p>
          <a:p>
            <a:pPr marL="342900" indent="-342900" algn="just">
              <a:lnSpc>
                <a:spcPct val="150000"/>
              </a:lnSpc>
              <a:spcBef>
                <a:spcPts val="600"/>
              </a:spcBef>
              <a:buAutoNum type="arabicPeriod"/>
            </a:pPr>
            <a:r>
              <a:rPr lang="zh-CN" altLang="en-US" b="1" dirty="0"/>
              <a:t>在线实验</a:t>
            </a:r>
            <a:endParaRPr lang="en-US" altLang="zh-CN" b="1" dirty="0"/>
          </a:p>
          <a:p>
            <a:pPr algn="just">
              <a:lnSpc>
                <a:spcPct val="150000"/>
              </a:lnSpc>
              <a:spcBef>
                <a:spcPts val="600"/>
              </a:spcBef>
            </a:pPr>
            <a:r>
              <a:rPr lang="zh-CN" altLang="en-US" dirty="0"/>
              <a:t>招募对象：</a:t>
            </a:r>
            <a:r>
              <a:rPr lang="en-US" altLang="zh-CN" dirty="0"/>
              <a:t>150</a:t>
            </a:r>
            <a:r>
              <a:rPr lang="zh-CN" altLang="en-US" dirty="0"/>
              <a:t>名来自中国高校的学生；实验补偿：每位参与者获得</a:t>
            </a:r>
            <a:r>
              <a:rPr lang="en-US" altLang="zh-CN" dirty="0"/>
              <a:t>10</a:t>
            </a:r>
            <a:r>
              <a:rPr lang="zh-CN" altLang="en-US" dirty="0"/>
              <a:t>元人民币（</a:t>
            </a:r>
            <a:r>
              <a:rPr lang="en-US" altLang="zh-CN" dirty="0"/>
              <a:t>$1.40</a:t>
            </a:r>
            <a:r>
              <a:rPr lang="zh-CN" altLang="en-US" dirty="0"/>
              <a:t>）；随机分组：实验组：观看包含</a:t>
            </a:r>
            <a:r>
              <a:rPr lang="en-US" altLang="zh-CN" dirty="0"/>
              <a:t>AI</a:t>
            </a:r>
            <a:r>
              <a:rPr lang="zh-CN" altLang="en-US" dirty="0"/>
              <a:t>助手互动的视频片段；对照组：观看无</a:t>
            </a:r>
            <a:r>
              <a:rPr lang="en-US" altLang="zh-CN" dirty="0"/>
              <a:t>AI</a:t>
            </a:r>
            <a:r>
              <a:rPr lang="zh-CN" altLang="en-US" dirty="0"/>
              <a:t>服务的普通直播视频。</a:t>
            </a:r>
            <a:endParaRPr lang="en-US" altLang="zh-CN" dirty="0"/>
          </a:p>
          <a:p>
            <a:pPr algn="just">
              <a:lnSpc>
                <a:spcPct val="150000"/>
              </a:lnSpc>
              <a:spcBef>
                <a:spcPts val="600"/>
              </a:spcBef>
            </a:pPr>
            <a:r>
              <a:rPr lang="en-US" altLang="zh-CN" b="1" dirty="0"/>
              <a:t>2. </a:t>
            </a:r>
            <a:r>
              <a:rPr lang="zh-CN" altLang="en-US" b="1" dirty="0"/>
              <a:t>实验任务</a:t>
            </a:r>
            <a:endParaRPr lang="en-US" altLang="zh-CN" b="1" dirty="0"/>
          </a:p>
          <a:p>
            <a:pPr algn="just">
              <a:lnSpc>
                <a:spcPct val="150000"/>
              </a:lnSpc>
              <a:spcBef>
                <a:spcPts val="600"/>
              </a:spcBef>
            </a:pPr>
            <a:r>
              <a:rPr lang="zh-CN" altLang="en-US" dirty="0"/>
              <a:t>回忆自己过去一年在直播平台上的购物体验；观看模拟的直播带货视频（含或不含</a:t>
            </a:r>
            <a:r>
              <a:rPr lang="en-US" altLang="zh-CN" dirty="0"/>
              <a:t>AI</a:t>
            </a:r>
            <a:r>
              <a:rPr lang="zh-CN" altLang="en-US" dirty="0"/>
              <a:t>助手情景）；完成问卷评价：就信息获取感受、购买信心与行为意图进行打分。</a:t>
            </a:r>
            <a:endParaRPr lang="en-US" altLang="zh-CN" dirty="0"/>
          </a:p>
          <a:p>
            <a:pPr algn="just">
              <a:lnSpc>
                <a:spcPct val="150000"/>
              </a:lnSpc>
              <a:spcBef>
                <a:spcPts val="600"/>
              </a:spcBef>
            </a:pPr>
            <a:r>
              <a:rPr lang="en-US" altLang="zh-CN" b="1" dirty="0"/>
              <a:t>3. </a:t>
            </a:r>
            <a:r>
              <a:rPr lang="zh-CN" altLang="en-US" b="1" dirty="0"/>
              <a:t>测量变量：</a:t>
            </a:r>
            <a:r>
              <a:rPr lang="zh-CN" altLang="en-US" dirty="0"/>
              <a:t>信息供给感知、中断感、不确定性、购买意愿、决策信心（</a:t>
            </a:r>
            <a:r>
              <a:rPr lang="en-US" altLang="zh-CN" dirty="0"/>
              <a:t>7</a:t>
            </a:r>
            <a:r>
              <a:rPr lang="zh-CN" altLang="en-US" dirty="0"/>
              <a:t>级量表）。</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16057" y="907066"/>
            <a:ext cx="5081497" cy="213140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0592" y="3886200"/>
            <a:ext cx="4966962" cy="2499333"/>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256603" y="1052207"/>
            <a:ext cx="5570883" cy="4505721"/>
          </a:xfrm>
          <a:prstGeom prst="rect">
            <a:avLst/>
          </a:prstGeom>
          <a:noFill/>
        </p:spPr>
        <p:txBody>
          <a:bodyPr wrap="square" rtlCol="0">
            <a:spAutoFit/>
          </a:bodyPr>
          <a:lstStyle/>
          <a:p>
            <a:pPr algn="just">
              <a:lnSpc>
                <a:spcPct val="150000"/>
              </a:lnSpc>
              <a:spcBef>
                <a:spcPts val="600"/>
              </a:spcBef>
            </a:pPr>
            <a:r>
              <a:rPr lang="zh-CN" altLang="en-US" dirty="0"/>
              <a:t>中介效应检验（</a:t>
            </a:r>
            <a:r>
              <a:rPr lang="en-US" altLang="zh-CN" dirty="0"/>
              <a:t>PROCESS Model 6</a:t>
            </a:r>
            <a:r>
              <a:rPr lang="zh-CN" altLang="en-US" dirty="0"/>
              <a:t>，</a:t>
            </a:r>
            <a:r>
              <a:rPr lang="en-US" altLang="zh-CN" dirty="0"/>
              <a:t>Bootstrap</a:t>
            </a:r>
            <a:r>
              <a:rPr lang="zh-CN" altLang="en-US" dirty="0"/>
              <a:t>抽样 </a:t>
            </a:r>
            <a:r>
              <a:rPr lang="en-US" altLang="zh-CN" dirty="0"/>
              <a:t>= 5000</a:t>
            </a:r>
            <a:r>
              <a:rPr lang="zh-CN" altLang="en-US" dirty="0"/>
              <a:t>）使用 </a:t>
            </a:r>
            <a:r>
              <a:rPr lang="en-US" altLang="zh-CN" dirty="0"/>
              <a:t>Hayes</a:t>
            </a:r>
            <a:r>
              <a:rPr lang="zh-CN" altLang="en-US" dirty="0"/>
              <a:t>（</a:t>
            </a:r>
            <a:r>
              <a:rPr lang="en-US" altLang="zh-CN" dirty="0"/>
              <a:t>2017</a:t>
            </a:r>
            <a:r>
              <a:rPr lang="zh-CN" altLang="en-US" dirty="0"/>
              <a:t>）提出的序列中介模型：</a:t>
            </a:r>
            <a:endParaRPr lang="en-US" altLang="zh-CN" dirty="0"/>
          </a:p>
          <a:p>
            <a:pPr algn="just">
              <a:lnSpc>
                <a:spcPct val="150000"/>
              </a:lnSpc>
              <a:spcBef>
                <a:spcPts val="600"/>
              </a:spcBef>
            </a:pPr>
            <a:r>
              <a:rPr lang="zh-CN" altLang="en-US" b="1" dirty="0"/>
              <a:t>（</a:t>
            </a:r>
            <a:r>
              <a:rPr lang="en-US" altLang="zh-CN" b="1" dirty="0"/>
              <a:t>1</a:t>
            </a:r>
            <a:r>
              <a:rPr lang="zh-CN" altLang="en-US" b="1" dirty="0"/>
              <a:t>）正向路径</a:t>
            </a:r>
            <a:r>
              <a:rPr lang="en-US" altLang="zh-CN" b="1" dirty="0"/>
              <a:t>A</a:t>
            </a:r>
            <a:r>
              <a:rPr lang="zh-CN" altLang="en-US" b="1" dirty="0"/>
              <a:t>：</a:t>
            </a:r>
            <a:r>
              <a:rPr lang="en-US" altLang="zh-CN" dirty="0"/>
              <a:t>AI → </a:t>
            </a:r>
            <a:r>
              <a:rPr lang="zh-CN" altLang="en-US" dirty="0"/>
              <a:t>智能信息提供感 → 不确定性降低 → 购买意图提升，表明</a:t>
            </a:r>
            <a:r>
              <a:rPr lang="en-US" altLang="zh-CN" dirty="0"/>
              <a:t>AI</a:t>
            </a:r>
            <a:r>
              <a:rPr lang="zh-CN" altLang="en-US" dirty="0"/>
              <a:t>通过“增加信息可得性、降低风险感知”，增强购买动机；支持信息理论机制。</a:t>
            </a:r>
            <a:endParaRPr lang="en-US" altLang="zh-CN" dirty="0"/>
          </a:p>
          <a:p>
            <a:pPr algn="just">
              <a:lnSpc>
                <a:spcPct val="150000"/>
              </a:lnSpc>
              <a:spcBef>
                <a:spcPts val="600"/>
              </a:spcBef>
            </a:pPr>
            <a:r>
              <a:rPr lang="zh-CN" altLang="en-US" b="1" dirty="0"/>
              <a:t>（</a:t>
            </a:r>
            <a:r>
              <a:rPr lang="en-US" altLang="zh-CN" b="1" dirty="0"/>
              <a:t>2</a:t>
            </a:r>
            <a:r>
              <a:rPr lang="zh-CN" altLang="en-US" b="1" dirty="0"/>
              <a:t>）正向路径</a:t>
            </a:r>
            <a:r>
              <a:rPr lang="en-US" altLang="zh-CN" b="1" dirty="0"/>
              <a:t>B</a:t>
            </a:r>
            <a:r>
              <a:rPr lang="zh-CN" altLang="en-US" b="1" dirty="0"/>
              <a:t>：</a:t>
            </a:r>
            <a:r>
              <a:rPr lang="en-US" altLang="zh-CN" dirty="0"/>
              <a:t>AI → </a:t>
            </a:r>
            <a:r>
              <a:rPr lang="zh-CN" altLang="en-US" dirty="0"/>
              <a:t>智能信息提供感 → 购买意图</a:t>
            </a:r>
            <a:endParaRPr lang="en-US" altLang="zh-CN" dirty="0"/>
          </a:p>
          <a:p>
            <a:pPr algn="just">
              <a:lnSpc>
                <a:spcPct val="150000"/>
              </a:lnSpc>
              <a:spcBef>
                <a:spcPts val="600"/>
              </a:spcBef>
            </a:pPr>
            <a:r>
              <a:rPr lang="zh-CN" altLang="en-US" b="1" dirty="0"/>
              <a:t>（</a:t>
            </a:r>
            <a:r>
              <a:rPr lang="en-US" altLang="zh-CN" b="1" dirty="0"/>
              <a:t>3</a:t>
            </a:r>
            <a:r>
              <a:rPr lang="zh-CN" altLang="en-US" b="1" dirty="0"/>
              <a:t>）负向路径</a:t>
            </a:r>
            <a:r>
              <a:rPr lang="en-US" altLang="zh-CN" b="1" dirty="0"/>
              <a:t>C</a:t>
            </a:r>
            <a:r>
              <a:rPr lang="zh-CN" altLang="en-US" b="1" dirty="0"/>
              <a:t>：</a:t>
            </a:r>
            <a:r>
              <a:rPr lang="en-US" altLang="zh-CN" dirty="0"/>
              <a:t>AI → </a:t>
            </a:r>
            <a:r>
              <a:rPr lang="zh-CN" altLang="en-US" dirty="0"/>
              <a:t>中断感 → 不确定性感知上升 → 购买意图下降</a:t>
            </a:r>
            <a:endParaRPr lang="en-US" altLang="zh-CN" dirty="0"/>
          </a:p>
          <a:p>
            <a:pPr algn="just">
              <a:lnSpc>
                <a:spcPct val="150000"/>
              </a:lnSpc>
              <a:spcBef>
                <a:spcPts val="600"/>
              </a:spcBef>
            </a:pPr>
            <a:r>
              <a:rPr lang="zh-CN" altLang="en-US" dirty="0"/>
              <a:t>最终结果：正向路径整体效应大于负向路径，</a:t>
            </a:r>
            <a:r>
              <a:rPr lang="en-US" altLang="zh-CN" dirty="0"/>
              <a:t>AI</a:t>
            </a:r>
            <a:r>
              <a:rPr lang="zh-CN" altLang="en-US" dirty="0"/>
              <a:t>对购买意图的总效应仍为显著正向，与实地实验结论一致。</a:t>
            </a:r>
            <a:endParaRPr lang="en-US" altLang="zh-CN" sz="16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5200" y="1882168"/>
            <a:ext cx="6001143" cy="3261299"/>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256603" y="1052207"/>
            <a:ext cx="11652368" cy="2274341"/>
          </a:xfrm>
          <a:prstGeom prst="rect">
            <a:avLst/>
          </a:prstGeom>
          <a:noFill/>
        </p:spPr>
        <p:txBody>
          <a:bodyPr wrap="square" rtlCol="0">
            <a:spAutoFit/>
          </a:bodyPr>
          <a:lstStyle/>
          <a:p>
            <a:pPr algn="just">
              <a:lnSpc>
                <a:spcPct val="150000"/>
              </a:lnSpc>
              <a:spcBef>
                <a:spcPts val="600"/>
              </a:spcBef>
            </a:pPr>
            <a:r>
              <a:rPr lang="zh-CN" altLang="en-US" b="1" dirty="0"/>
              <a:t>产品不确定性的调节作用</a:t>
            </a:r>
            <a:endParaRPr lang="en-US" altLang="zh-CN" b="1" dirty="0"/>
          </a:p>
          <a:p>
            <a:pPr algn="just">
              <a:lnSpc>
                <a:spcPct val="150000"/>
              </a:lnSpc>
              <a:spcBef>
                <a:spcPts val="600"/>
              </a:spcBef>
            </a:pPr>
            <a:r>
              <a:rPr lang="zh-CN" altLang="en-US" b="1" dirty="0"/>
              <a:t>定义：</a:t>
            </a:r>
            <a:r>
              <a:rPr lang="zh-CN" altLang="en-US" dirty="0"/>
              <a:t>高不确定性产品</a:t>
            </a:r>
            <a:r>
              <a:rPr lang="en-US" altLang="zh-CN" dirty="0"/>
              <a:t>=</a:t>
            </a:r>
            <a:r>
              <a:rPr lang="zh-CN" altLang="en-US" dirty="0"/>
              <a:t>无历史销量</a:t>
            </a:r>
            <a:r>
              <a:rPr lang="en-US" altLang="zh-CN" dirty="0"/>
              <a:t>/</a:t>
            </a:r>
            <a:r>
              <a:rPr lang="zh-CN" altLang="en-US" dirty="0"/>
              <a:t>评价的新品（表</a:t>
            </a:r>
            <a:r>
              <a:rPr lang="en-US" altLang="zh-CN" dirty="0"/>
              <a:t>7</a:t>
            </a:r>
            <a:r>
              <a:rPr lang="zh-CN" altLang="en-US" dirty="0"/>
              <a:t>）。这一划分依据现有文献（</a:t>
            </a:r>
            <a:r>
              <a:rPr lang="en-US" altLang="zh-CN" dirty="0"/>
              <a:t>Mudambi &amp; Schuff, 2010</a:t>
            </a:r>
            <a:r>
              <a:rPr lang="zh-CN" altLang="en-US" dirty="0"/>
              <a:t>；</a:t>
            </a:r>
            <a:r>
              <a:rPr lang="en-US" altLang="zh-CN" dirty="0"/>
              <a:t>Tunc et al., 2021</a:t>
            </a:r>
            <a:r>
              <a:rPr lang="zh-CN" altLang="en-US" dirty="0"/>
              <a:t>），强调用户可获取信息的丰富程度是判断产品不确定性的关键标准。</a:t>
            </a:r>
            <a:endParaRPr lang="en-US" altLang="zh-CN" dirty="0"/>
          </a:p>
          <a:p>
            <a:pPr algn="just">
              <a:lnSpc>
                <a:spcPct val="150000"/>
              </a:lnSpc>
              <a:spcBef>
                <a:spcPts val="600"/>
              </a:spcBef>
            </a:pPr>
            <a:r>
              <a:rPr lang="zh-CN" altLang="en-US" b="1" dirty="0"/>
              <a:t>结果：</a:t>
            </a:r>
            <a:r>
              <a:rPr lang="en-US" altLang="zh-CN" dirty="0"/>
              <a:t>AI</a:t>
            </a:r>
            <a:r>
              <a:rPr lang="zh-CN" altLang="en-US" dirty="0"/>
              <a:t>助手对高不确定性产品影响更显著（下单量提升、退货率下降），验证不确定性为关键机制。为</a:t>
            </a:r>
            <a:r>
              <a:rPr lang="en-US" altLang="zh-CN" dirty="0"/>
              <a:t>AI</a:t>
            </a:r>
            <a:r>
              <a:rPr lang="zh-CN" altLang="en-US" dirty="0"/>
              <a:t>助理“缓解决策不确定性”的机制提供间接支持。</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6629" y="3584099"/>
            <a:ext cx="8117340" cy="315544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256603" y="1052207"/>
            <a:ext cx="11652368" cy="1858842"/>
          </a:xfrm>
          <a:prstGeom prst="rect">
            <a:avLst/>
          </a:prstGeom>
          <a:noFill/>
        </p:spPr>
        <p:txBody>
          <a:bodyPr wrap="square" rtlCol="0">
            <a:spAutoFit/>
          </a:bodyPr>
          <a:lstStyle/>
          <a:p>
            <a:pPr algn="just">
              <a:lnSpc>
                <a:spcPct val="150000"/>
              </a:lnSpc>
              <a:spcBef>
                <a:spcPts val="600"/>
              </a:spcBef>
            </a:pPr>
            <a:r>
              <a:rPr lang="zh-CN" altLang="en-US" b="1" dirty="0"/>
              <a:t>主播人气的调节作用</a:t>
            </a:r>
            <a:endParaRPr lang="en-US" altLang="zh-CN" b="1" dirty="0"/>
          </a:p>
          <a:p>
            <a:pPr algn="just">
              <a:lnSpc>
                <a:spcPct val="150000"/>
              </a:lnSpc>
              <a:spcBef>
                <a:spcPts val="600"/>
              </a:spcBef>
            </a:pPr>
            <a:r>
              <a:rPr lang="zh-CN" altLang="en-US" b="1" dirty="0"/>
              <a:t>定义：</a:t>
            </a:r>
            <a:r>
              <a:rPr lang="zh-CN" altLang="en-US" dirty="0"/>
              <a:t>以主播粉丝数中位数划分为“高人气主播”与“普通主播”。</a:t>
            </a:r>
            <a:endParaRPr lang="en-US" altLang="zh-CN" dirty="0"/>
          </a:p>
          <a:p>
            <a:pPr algn="just">
              <a:lnSpc>
                <a:spcPct val="150000"/>
              </a:lnSpc>
              <a:spcBef>
                <a:spcPts val="600"/>
              </a:spcBef>
            </a:pPr>
            <a:r>
              <a:rPr lang="zh-CN" altLang="en-US" b="1" dirty="0"/>
              <a:t>结果：</a:t>
            </a:r>
            <a:r>
              <a:rPr lang="zh-CN" altLang="en-US" dirty="0"/>
              <a:t>在高人气主播场景下，</a:t>
            </a:r>
            <a:r>
              <a:rPr lang="en-US" altLang="zh-CN" dirty="0"/>
              <a:t>AI</a:t>
            </a:r>
            <a:r>
              <a:rPr lang="zh-CN" altLang="en-US" dirty="0"/>
              <a:t>助手的效果更显著（点击、加购、下单量、消费金额提升更明显），显著降低退货率。</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6100" y="2911049"/>
            <a:ext cx="9104612" cy="3420808"/>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256603" y="1052207"/>
            <a:ext cx="5839397" cy="4988225"/>
          </a:xfrm>
          <a:prstGeom prst="rect">
            <a:avLst/>
          </a:prstGeom>
          <a:noFill/>
        </p:spPr>
        <p:txBody>
          <a:bodyPr wrap="square" rtlCol="0">
            <a:spAutoFit/>
          </a:bodyPr>
          <a:lstStyle/>
          <a:p>
            <a:pPr algn="just">
              <a:lnSpc>
                <a:spcPct val="150000"/>
              </a:lnSpc>
              <a:spcBef>
                <a:spcPts val="600"/>
              </a:spcBef>
            </a:pPr>
            <a:r>
              <a:rPr lang="zh-CN" altLang="en-US" b="1" dirty="0"/>
              <a:t>交互模式对购买意愿的影响</a:t>
            </a:r>
            <a:endParaRPr lang="en-US" altLang="zh-CN" b="1" dirty="0"/>
          </a:p>
          <a:p>
            <a:pPr algn="just">
              <a:lnSpc>
                <a:spcPct val="150000"/>
              </a:lnSpc>
              <a:spcBef>
                <a:spcPts val="600"/>
              </a:spcBef>
            </a:pPr>
            <a:r>
              <a:rPr lang="zh-CN" altLang="en-US" sz="1600" b="1" dirty="0"/>
              <a:t>核心解释变量：交互模式（</a:t>
            </a:r>
            <a:r>
              <a:rPr lang="en-US" altLang="zh-CN" sz="1600" b="1" dirty="0"/>
              <a:t>Interaction Modes</a:t>
            </a:r>
            <a:r>
              <a:rPr lang="zh-CN" altLang="en-US" sz="1600" b="1" dirty="0"/>
              <a:t>）</a:t>
            </a:r>
            <a:endParaRPr lang="en-US" altLang="zh-CN" sz="1600" b="1" dirty="0"/>
          </a:p>
          <a:p>
            <a:pPr algn="just">
              <a:lnSpc>
                <a:spcPct val="150000"/>
              </a:lnSpc>
              <a:spcBef>
                <a:spcPts val="600"/>
              </a:spcBef>
            </a:pPr>
            <a:r>
              <a:rPr lang="zh-CN" altLang="en-US" sz="1600" dirty="0"/>
              <a:t>被动互动（</a:t>
            </a:r>
            <a:r>
              <a:rPr lang="en-US" altLang="zh-CN" sz="1600" dirty="0"/>
              <a:t>Reactive</a:t>
            </a:r>
            <a:r>
              <a:rPr lang="zh-CN" altLang="en-US" sz="1600" dirty="0"/>
              <a:t>）：消费者点击图标主动发起服务；</a:t>
            </a:r>
            <a:endParaRPr lang="en-US" altLang="zh-CN" sz="1600" dirty="0"/>
          </a:p>
          <a:p>
            <a:pPr algn="just">
              <a:lnSpc>
                <a:spcPct val="150000"/>
              </a:lnSpc>
              <a:spcBef>
                <a:spcPts val="600"/>
              </a:spcBef>
            </a:pPr>
            <a:r>
              <a:rPr lang="zh-CN" altLang="en-US" sz="1600" dirty="0"/>
              <a:t>主动互动（</a:t>
            </a:r>
            <a:r>
              <a:rPr lang="en-US" altLang="zh-CN" sz="1600" dirty="0"/>
              <a:t>Proactive</a:t>
            </a:r>
            <a:r>
              <a:rPr lang="zh-CN" altLang="en-US" sz="1600" dirty="0"/>
              <a:t>）：</a:t>
            </a:r>
            <a:r>
              <a:rPr lang="en-US" altLang="zh-CN" sz="1600" dirty="0"/>
              <a:t>AI</a:t>
            </a:r>
            <a:r>
              <a:rPr lang="zh-CN" altLang="en-US" sz="1600" dirty="0"/>
              <a:t>识别评论中关键词，主动提供帮助；</a:t>
            </a:r>
            <a:endParaRPr lang="en-US" altLang="zh-CN" sz="1600" dirty="0"/>
          </a:p>
          <a:p>
            <a:pPr algn="just">
              <a:lnSpc>
                <a:spcPct val="150000"/>
              </a:lnSpc>
              <a:spcBef>
                <a:spcPts val="600"/>
              </a:spcBef>
            </a:pPr>
            <a:r>
              <a:rPr lang="zh-CN" altLang="en-US" sz="1600" dirty="0"/>
              <a:t>组合互动：两者均有发生；无互动：实验组中未与</a:t>
            </a:r>
            <a:r>
              <a:rPr lang="en-US" altLang="zh-CN" sz="1600" dirty="0"/>
              <a:t>AI</a:t>
            </a:r>
            <a:r>
              <a:rPr lang="zh-CN" altLang="en-US" sz="1600" dirty="0"/>
              <a:t>互动者。</a:t>
            </a:r>
            <a:endParaRPr lang="en-US" altLang="zh-CN" sz="1600" dirty="0"/>
          </a:p>
          <a:p>
            <a:pPr algn="just">
              <a:lnSpc>
                <a:spcPct val="150000"/>
              </a:lnSpc>
              <a:spcBef>
                <a:spcPts val="600"/>
              </a:spcBef>
            </a:pPr>
            <a:endParaRPr lang="en-US" altLang="zh-CN" sz="1600" dirty="0"/>
          </a:p>
          <a:p>
            <a:pPr algn="just">
              <a:lnSpc>
                <a:spcPct val="150000"/>
              </a:lnSpc>
              <a:spcBef>
                <a:spcPts val="600"/>
              </a:spcBef>
            </a:pPr>
            <a:r>
              <a:rPr lang="zh-CN" altLang="en-US" sz="1600" b="1" dirty="0"/>
              <a:t>结果（见表</a:t>
            </a:r>
            <a:r>
              <a:rPr lang="en-US" altLang="zh-CN" sz="1600" b="1" dirty="0"/>
              <a:t>9</a:t>
            </a:r>
            <a:r>
              <a:rPr lang="zh-CN" altLang="en-US" sz="1600" b="1" dirty="0"/>
              <a:t>）：</a:t>
            </a:r>
            <a:r>
              <a:rPr lang="zh-CN" altLang="en-US" sz="1600" dirty="0"/>
              <a:t>主动互动与被动互动均能显著提升点击、加购和购买行为（</a:t>
            </a:r>
            <a:r>
              <a:rPr lang="en-US" altLang="zh-CN" sz="1600" dirty="0"/>
              <a:t>p &lt; 0.001</a:t>
            </a:r>
            <a:r>
              <a:rPr lang="zh-CN" altLang="en-US" sz="1600" dirty="0"/>
              <a:t>）；被动互动者的退货率显著下降（</a:t>
            </a:r>
            <a:r>
              <a:rPr lang="en-US" altLang="zh-CN" sz="1600" dirty="0"/>
              <a:t>p &lt; 0.05</a:t>
            </a:r>
            <a:r>
              <a:rPr lang="zh-CN" altLang="en-US" sz="1600" dirty="0"/>
              <a:t>），可能因其更慎重决策；两种互动方式结合时，效果最强（协同增强效应显著）；实验组中“完全不与</a:t>
            </a:r>
            <a:r>
              <a:rPr lang="en-US" altLang="zh-CN" sz="1600" dirty="0"/>
              <a:t>AI</a:t>
            </a:r>
            <a:r>
              <a:rPr lang="zh-CN" altLang="en-US" sz="1600" dirty="0"/>
              <a:t>互动”的用户，其购买表现甚至低于对照组，提示“使用率”是发挥</a:t>
            </a:r>
            <a:r>
              <a:rPr lang="en-US" altLang="zh-CN" sz="1600" dirty="0"/>
              <a:t>AI</a:t>
            </a:r>
            <a:r>
              <a:rPr lang="zh-CN" altLang="en-US" sz="1600" dirty="0"/>
              <a:t>效能的关键。</a:t>
            </a:r>
            <a:endParaRPr lang="en-US" altLang="zh-CN" sz="16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7061" y="974269"/>
            <a:ext cx="6041121" cy="254363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355" y="3697513"/>
            <a:ext cx="5868535" cy="2492829"/>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sp>
        <p:nvSpPr>
          <p:cNvPr id="2" name="矩形: 圆角 1"/>
          <p:cNvSpPr/>
          <p:nvPr/>
        </p:nvSpPr>
        <p:spPr>
          <a:xfrm>
            <a:off x="389148" y="3199195"/>
            <a:ext cx="2317898" cy="53162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新模式下的购物革命</a:t>
            </a:r>
            <a:endParaRPr lang="zh-CN" altLang="en-US" dirty="0"/>
          </a:p>
        </p:txBody>
      </p:sp>
      <p:cxnSp>
        <p:nvCxnSpPr>
          <p:cNvPr id="13" name="连接符: 肘形 12"/>
          <p:cNvCxnSpPr>
            <a:stCxn id="2" idx="3"/>
            <a:endCxn id="7" idx="1"/>
          </p:cNvCxnSpPr>
          <p:nvPr/>
        </p:nvCxnSpPr>
        <p:spPr>
          <a:xfrm flipV="1">
            <a:off x="2707046" y="2087563"/>
            <a:ext cx="1193310" cy="137744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p:cNvCxnSpPr>
            <a:stCxn id="2" idx="3"/>
            <a:endCxn id="21" idx="1"/>
          </p:cNvCxnSpPr>
          <p:nvPr/>
        </p:nvCxnSpPr>
        <p:spPr>
          <a:xfrm>
            <a:off x="2707046" y="3465009"/>
            <a:ext cx="1193309" cy="164898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4955496" y="948601"/>
            <a:ext cx="2317896"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智能购物系统</a:t>
            </a:r>
            <a:endParaRPr lang="zh-CN" altLang="en-US" dirty="0">
              <a:solidFill>
                <a:srgbClr val="CB2F36"/>
              </a:solidFill>
            </a:endParaRPr>
          </a:p>
        </p:txBody>
      </p:sp>
      <p:sp>
        <p:nvSpPr>
          <p:cNvPr id="6" name="矩形 5"/>
          <p:cNvSpPr/>
          <p:nvPr/>
        </p:nvSpPr>
        <p:spPr>
          <a:xfrm>
            <a:off x="4955495" y="2785198"/>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智能化妆镜</a:t>
            </a:r>
            <a:endParaRPr lang="zh-CN" altLang="en-US" dirty="0">
              <a:solidFill>
                <a:srgbClr val="CB2F36"/>
              </a:solidFill>
            </a:endParaRPr>
          </a:p>
        </p:txBody>
      </p:sp>
      <p:sp>
        <p:nvSpPr>
          <p:cNvPr id="7" name="圆角矩形 6"/>
          <p:cNvSpPr/>
          <p:nvPr/>
        </p:nvSpPr>
        <p:spPr>
          <a:xfrm>
            <a:off x="3900356" y="1508829"/>
            <a:ext cx="613459" cy="1157468"/>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需求端</a:t>
            </a:r>
            <a:endParaRPr kumimoji="1" lang="zh-CN" altLang="en-US" dirty="0"/>
          </a:p>
        </p:txBody>
      </p:sp>
      <p:cxnSp>
        <p:nvCxnSpPr>
          <p:cNvPr id="14" name="肘形连接符 13"/>
          <p:cNvCxnSpPr>
            <a:stCxn id="7" idx="3"/>
            <a:endCxn id="5" idx="1"/>
          </p:cNvCxnSpPr>
          <p:nvPr/>
        </p:nvCxnSpPr>
        <p:spPr>
          <a:xfrm flipV="1">
            <a:off x="4513815" y="1169264"/>
            <a:ext cx="441681" cy="91829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肘形连接符 18"/>
          <p:cNvCxnSpPr>
            <a:stCxn id="7" idx="3"/>
            <a:endCxn id="6" idx="1"/>
          </p:cNvCxnSpPr>
          <p:nvPr/>
        </p:nvCxnSpPr>
        <p:spPr>
          <a:xfrm>
            <a:off x="4513815" y="2087563"/>
            <a:ext cx="441680" cy="91829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圆角矩形 20"/>
          <p:cNvSpPr/>
          <p:nvPr/>
        </p:nvSpPr>
        <p:spPr>
          <a:xfrm>
            <a:off x="3900355" y="4535264"/>
            <a:ext cx="613459" cy="1157468"/>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供给端</a:t>
            </a:r>
            <a:endParaRPr kumimoji="1" lang="zh-CN" altLang="en-US" dirty="0"/>
          </a:p>
        </p:txBody>
      </p:sp>
      <p:sp>
        <p:nvSpPr>
          <p:cNvPr id="27" name="矩形 26"/>
          <p:cNvSpPr/>
          <p:nvPr/>
        </p:nvSpPr>
        <p:spPr>
          <a:xfrm>
            <a:off x="4937050" y="4893337"/>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提升商家运营效率</a:t>
            </a:r>
            <a:endParaRPr lang="zh-CN" altLang="en-US" dirty="0">
              <a:solidFill>
                <a:srgbClr val="CB2F36"/>
              </a:solidFill>
            </a:endParaRPr>
          </a:p>
        </p:txBody>
      </p:sp>
      <p:sp>
        <p:nvSpPr>
          <p:cNvPr id="29" name="矩形 28"/>
          <p:cNvSpPr/>
          <p:nvPr/>
        </p:nvSpPr>
        <p:spPr>
          <a:xfrm>
            <a:off x="7925248" y="3924158"/>
            <a:ext cx="2538265"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人工智能生成营销内容</a:t>
            </a:r>
            <a:endParaRPr lang="zh-CN" altLang="en-US" dirty="0">
              <a:solidFill>
                <a:srgbClr val="CB2F36"/>
              </a:solidFill>
            </a:endParaRPr>
          </a:p>
        </p:txBody>
      </p:sp>
      <p:sp>
        <p:nvSpPr>
          <p:cNvPr id="31" name="矩形 30"/>
          <p:cNvSpPr/>
          <p:nvPr/>
        </p:nvSpPr>
        <p:spPr>
          <a:xfrm>
            <a:off x="7925248" y="4893336"/>
            <a:ext cx="2538265"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智能退款</a:t>
            </a:r>
            <a:endParaRPr lang="zh-CN" altLang="en-US" dirty="0">
              <a:solidFill>
                <a:srgbClr val="CB2F36"/>
              </a:solidFill>
            </a:endParaRPr>
          </a:p>
        </p:txBody>
      </p:sp>
      <p:sp>
        <p:nvSpPr>
          <p:cNvPr id="32" name="矩形 31"/>
          <p:cNvSpPr/>
          <p:nvPr/>
        </p:nvSpPr>
        <p:spPr>
          <a:xfrm>
            <a:off x="7925248" y="5862514"/>
            <a:ext cx="2538265"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库存预测分析</a:t>
            </a:r>
            <a:endParaRPr lang="zh-CN" altLang="en-US" dirty="0">
              <a:solidFill>
                <a:srgbClr val="CB2F36"/>
              </a:solidFill>
            </a:endParaRPr>
          </a:p>
        </p:txBody>
      </p:sp>
      <p:cxnSp>
        <p:nvCxnSpPr>
          <p:cNvPr id="34" name="肘形连接符 33"/>
          <p:cNvCxnSpPr>
            <a:stCxn id="27" idx="3"/>
            <a:endCxn id="29" idx="1"/>
          </p:cNvCxnSpPr>
          <p:nvPr/>
        </p:nvCxnSpPr>
        <p:spPr>
          <a:xfrm flipV="1">
            <a:off x="7254947" y="4144821"/>
            <a:ext cx="670301" cy="96917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肘形连接符 35"/>
          <p:cNvCxnSpPr>
            <a:stCxn id="27" idx="3"/>
            <a:endCxn id="32" idx="1"/>
          </p:cNvCxnSpPr>
          <p:nvPr/>
        </p:nvCxnSpPr>
        <p:spPr>
          <a:xfrm>
            <a:off x="7254947" y="5114000"/>
            <a:ext cx="670301" cy="96917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直线箭头连接符 37"/>
          <p:cNvCxnSpPr>
            <a:stCxn id="27" idx="3"/>
            <a:endCxn id="31" idx="1"/>
          </p:cNvCxnSpPr>
          <p:nvPr/>
        </p:nvCxnSpPr>
        <p:spPr>
          <a:xfrm flipV="1">
            <a:off x="7254947" y="5113999"/>
            <a:ext cx="6703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线箭头连接符 39"/>
          <p:cNvCxnSpPr>
            <a:endCxn id="27" idx="1"/>
          </p:cNvCxnSpPr>
          <p:nvPr/>
        </p:nvCxnSpPr>
        <p:spPr>
          <a:xfrm>
            <a:off x="4513813" y="5114000"/>
            <a:ext cx="4232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1" name="图片 40"/>
          <p:cNvPicPr>
            <a:picLocks noChangeAspect="1"/>
          </p:cNvPicPr>
          <p:nvPr/>
        </p:nvPicPr>
        <p:blipFill>
          <a:blip r:embed="rId1"/>
          <a:stretch>
            <a:fillRect/>
          </a:stretch>
        </p:blipFill>
        <p:spPr>
          <a:xfrm>
            <a:off x="8577086" y="372402"/>
            <a:ext cx="2714547" cy="1593722"/>
          </a:xfrm>
          <a:prstGeom prst="rect">
            <a:avLst/>
          </a:prstGeom>
        </p:spPr>
      </p:pic>
      <p:cxnSp>
        <p:nvCxnSpPr>
          <p:cNvPr id="43" name="直线箭头连接符 42"/>
          <p:cNvCxnSpPr>
            <a:stCxn id="5" idx="3"/>
            <a:endCxn id="41" idx="1"/>
          </p:cNvCxnSpPr>
          <p:nvPr/>
        </p:nvCxnSpPr>
        <p:spPr>
          <a:xfrm flipV="1">
            <a:off x="7273392" y="1169263"/>
            <a:ext cx="130369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5" name="图片 44"/>
          <p:cNvPicPr>
            <a:picLocks noChangeAspect="1"/>
          </p:cNvPicPr>
          <p:nvPr/>
        </p:nvPicPr>
        <p:blipFill>
          <a:blip r:embed="rId2"/>
          <a:stretch>
            <a:fillRect/>
          </a:stretch>
        </p:blipFill>
        <p:spPr>
          <a:xfrm>
            <a:off x="9194381" y="2257343"/>
            <a:ext cx="1615778" cy="1497033"/>
          </a:xfrm>
          <a:prstGeom prst="rect">
            <a:avLst/>
          </a:prstGeom>
        </p:spPr>
      </p:pic>
      <p:cxnSp>
        <p:nvCxnSpPr>
          <p:cNvPr id="51" name="直线箭头连接符 50"/>
          <p:cNvCxnSpPr>
            <a:stCxn id="6" idx="3"/>
            <a:endCxn id="45" idx="1"/>
          </p:cNvCxnSpPr>
          <p:nvPr/>
        </p:nvCxnSpPr>
        <p:spPr>
          <a:xfrm flipV="1">
            <a:off x="7273392" y="3005860"/>
            <a:ext cx="192098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1" grpId="0" animBg="1"/>
      <p:bldP spid="27" grpId="0" animBg="1"/>
      <p:bldP spid="29" grpId="0" animBg="1"/>
      <p:bldP spid="31" grpId="0" animBg="1"/>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人工智能对消费者行为的影响</a:t>
            </a:r>
            <a:endParaRPr lang="zh-CN" altLang="en-US" dirty="0">
              <a:solidFill>
                <a:schemeClr val="accent1"/>
              </a:solidFill>
            </a:endParaRPr>
          </a:p>
        </p:txBody>
      </p:sp>
      <p:sp>
        <p:nvSpPr>
          <p:cNvPr id="6" name="文本框 5"/>
          <p:cNvSpPr txBox="1"/>
          <p:nvPr/>
        </p:nvSpPr>
        <p:spPr>
          <a:xfrm>
            <a:off x="256604" y="971694"/>
            <a:ext cx="11458069" cy="5588389"/>
          </a:xfrm>
          <a:prstGeom prst="rect">
            <a:avLst/>
          </a:prstGeom>
          <a:noFill/>
        </p:spPr>
        <p:txBody>
          <a:bodyPr wrap="square" rtlCol="0">
            <a:spAutoFit/>
          </a:bodyPr>
          <a:lstStyle/>
          <a:p>
            <a:pPr algn="just">
              <a:lnSpc>
                <a:spcPct val="150000"/>
              </a:lnSpc>
              <a:spcBef>
                <a:spcPts val="600"/>
              </a:spcBef>
            </a:pPr>
            <a:r>
              <a:rPr lang="zh-CN" altLang="en-US" b="1" dirty="0"/>
              <a:t>讨论</a:t>
            </a:r>
            <a:endParaRPr lang="zh-CN" altLang="en-US" sz="1600" b="1" dirty="0"/>
          </a:p>
          <a:p>
            <a:pPr algn="just">
              <a:lnSpc>
                <a:spcPct val="150000"/>
              </a:lnSpc>
              <a:spcBef>
                <a:spcPts val="600"/>
              </a:spcBef>
            </a:pPr>
            <a:r>
              <a:rPr lang="zh-CN" altLang="en-US" sz="1600" b="1" dirty="0"/>
              <a:t>理论意义：</a:t>
            </a:r>
            <a:r>
              <a:rPr lang="zh-CN" altLang="en-US" sz="1600" dirty="0"/>
              <a:t>拓展了人机交互研究的应用场景；填补了直播带货研究的空白；拓展了电商退货行为研究</a:t>
            </a:r>
            <a:endParaRPr lang="en-US" altLang="zh-CN" sz="1600" dirty="0"/>
          </a:p>
          <a:p>
            <a:pPr algn="just">
              <a:lnSpc>
                <a:spcPct val="150000"/>
              </a:lnSpc>
              <a:spcBef>
                <a:spcPts val="600"/>
              </a:spcBef>
            </a:pPr>
            <a:r>
              <a:rPr lang="zh-CN" altLang="en-US" sz="1600" b="1" dirty="0"/>
              <a:t>实践意义：</a:t>
            </a:r>
            <a:r>
              <a:rPr lang="zh-CN" altLang="en-US" sz="1600" dirty="0"/>
              <a:t>为平台管理者提供技术部署建议；指导主播和商家优化直播策略；优化消费者体验。</a:t>
            </a:r>
            <a:endParaRPr lang="zh-CN" altLang="en-US" sz="1600" dirty="0"/>
          </a:p>
          <a:p>
            <a:pPr algn="just">
              <a:lnSpc>
                <a:spcPct val="150000"/>
              </a:lnSpc>
              <a:spcBef>
                <a:spcPts val="600"/>
              </a:spcBef>
            </a:pPr>
            <a:r>
              <a:rPr lang="zh-CN" altLang="en-US" sz="1600" b="1" dirty="0"/>
              <a:t>未来研究方向：</a:t>
            </a:r>
            <a:endParaRPr lang="en-US" altLang="zh-CN" sz="1600" b="1" dirty="0"/>
          </a:p>
          <a:p>
            <a:pPr marL="342900" indent="-342900" algn="just">
              <a:lnSpc>
                <a:spcPct val="150000"/>
              </a:lnSpc>
              <a:spcBef>
                <a:spcPts val="600"/>
              </a:spcBef>
              <a:buFont typeface="Wingdings" panose="05000000000000000000" pitchFamily="2" charset="2"/>
              <a:buChar char="ü"/>
            </a:pPr>
            <a:r>
              <a:rPr lang="zh-CN" altLang="en-US" sz="1600" b="1" dirty="0"/>
              <a:t>考察</a:t>
            </a:r>
            <a:r>
              <a:rPr lang="en-US" altLang="zh-CN" sz="1600" b="1" dirty="0"/>
              <a:t>AI</a:t>
            </a:r>
            <a:r>
              <a:rPr lang="zh-CN" altLang="en-US" sz="1600" b="1" dirty="0"/>
              <a:t>助手的长期影响：</a:t>
            </a:r>
            <a:r>
              <a:rPr lang="zh-CN" altLang="en-US" sz="1600" dirty="0"/>
              <a:t>探索消费者在长期使用</a:t>
            </a:r>
            <a:r>
              <a:rPr lang="en-US" altLang="zh-CN" sz="1600" dirty="0"/>
              <a:t>AI</a:t>
            </a:r>
            <a:r>
              <a:rPr lang="zh-CN" altLang="en-US" sz="1600" dirty="0"/>
              <a:t>助手后的行为变化，如是否会形成依赖，以及这种依赖是否影响决策质量或用户体验。</a:t>
            </a:r>
            <a:endParaRPr lang="en-US" altLang="zh-CN" sz="1600" dirty="0"/>
          </a:p>
          <a:p>
            <a:pPr marL="342900" indent="-342900" algn="just">
              <a:lnSpc>
                <a:spcPct val="150000"/>
              </a:lnSpc>
              <a:spcBef>
                <a:spcPts val="600"/>
              </a:spcBef>
              <a:buFont typeface="Wingdings" panose="05000000000000000000" pitchFamily="2" charset="2"/>
              <a:buChar char="ü"/>
            </a:pPr>
            <a:r>
              <a:rPr lang="zh-CN" altLang="en-US" sz="1600" b="1" dirty="0"/>
              <a:t>拓展</a:t>
            </a:r>
            <a:r>
              <a:rPr lang="en-US" altLang="zh-CN" sz="1600" b="1" dirty="0"/>
              <a:t>AI</a:t>
            </a:r>
            <a:r>
              <a:rPr lang="zh-CN" altLang="en-US" sz="1600" b="1" dirty="0"/>
              <a:t>助手的功能维度：</a:t>
            </a:r>
            <a:r>
              <a:rPr lang="zh-CN" altLang="en-US" sz="1600" dirty="0"/>
              <a:t>研究具备更多拟人化特征（如共情能力、情绪感知）的</a:t>
            </a:r>
            <a:r>
              <a:rPr lang="en-US" altLang="zh-CN" sz="1600" dirty="0"/>
              <a:t>AI</a:t>
            </a:r>
            <a:r>
              <a:rPr lang="zh-CN" altLang="en-US" sz="1600" dirty="0"/>
              <a:t>助手是否能增强用户信任、忠诚度和互动质量。</a:t>
            </a:r>
            <a:endParaRPr lang="en-US" altLang="zh-CN" sz="1600" dirty="0"/>
          </a:p>
          <a:p>
            <a:pPr marL="342900" indent="-342900" algn="just">
              <a:lnSpc>
                <a:spcPct val="150000"/>
              </a:lnSpc>
              <a:spcBef>
                <a:spcPts val="600"/>
              </a:spcBef>
              <a:buFont typeface="Wingdings" panose="05000000000000000000" pitchFamily="2" charset="2"/>
              <a:buChar char="ü"/>
            </a:pPr>
            <a:r>
              <a:rPr lang="zh-CN" altLang="en-US" sz="1600" b="1" dirty="0"/>
              <a:t>设计因果验证实验：</a:t>
            </a:r>
            <a:r>
              <a:rPr lang="zh-CN" altLang="en-US" sz="1600" dirty="0"/>
              <a:t>通过更严谨的实验设计，控制变量和界面因素，明确主动与被动互动模式对消费者行为的因果效应。</a:t>
            </a:r>
            <a:endParaRPr lang="en-US" altLang="zh-CN" sz="1600" dirty="0"/>
          </a:p>
          <a:p>
            <a:pPr marL="342900" indent="-342900" algn="just">
              <a:lnSpc>
                <a:spcPct val="150000"/>
              </a:lnSpc>
              <a:spcBef>
                <a:spcPts val="600"/>
              </a:spcBef>
              <a:buFont typeface="Wingdings" panose="05000000000000000000" pitchFamily="2" charset="2"/>
              <a:buChar char="ü"/>
            </a:pPr>
            <a:r>
              <a:rPr lang="zh-CN" altLang="en-US" sz="1600" b="1" dirty="0"/>
              <a:t>增强实验的现实性：</a:t>
            </a:r>
            <a:r>
              <a:rPr lang="zh-CN" altLang="en-US" sz="1600" dirty="0"/>
              <a:t>改进实验设置，使其更贴近真实消费场景，如引入真实商品、真实付款机制，以便更准确衡量</a:t>
            </a:r>
            <a:r>
              <a:rPr lang="en-US" altLang="zh-CN" sz="1600" dirty="0"/>
              <a:t>AI</a:t>
            </a:r>
            <a:r>
              <a:rPr lang="zh-CN" altLang="en-US" sz="1600" dirty="0"/>
              <a:t>助手的作用。</a:t>
            </a:r>
            <a:endParaRPr lang="en-US" altLang="zh-CN" sz="1600" dirty="0"/>
          </a:p>
          <a:p>
            <a:pPr marL="342900" indent="-342900" algn="just">
              <a:lnSpc>
                <a:spcPct val="150000"/>
              </a:lnSpc>
              <a:spcBef>
                <a:spcPts val="600"/>
              </a:spcBef>
              <a:buFont typeface="Wingdings" panose="05000000000000000000" pitchFamily="2" charset="2"/>
              <a:buChar char="ü"/>
            </a:pPr>
            <a:r>
              <a:rPr lang="zh-CN" altLang="en-US" sz="1600" b="1" dirty="0"/>
              <a:t>跨情境拓展应用：</a:t>
            </a:r>
            <a:r>
              <a:rPr lang="zh-CN" altLang="en-US" sz="1600" dirty="0"/>
              <a:t>将</a:t>
            </a:r>
            <a:r>
              <a:rPr lang="en-US" altLang="zh-CN" sz="1600" dirty="0"/>
              <a:t>AI</a:t>
            </a:r>
            <a:r>
              <a:rPr lang="zh-CN" altLang="en-US" sz="1600" dirty="0"/>
              <a:t>助手的应用拓展至其他需要实时决策的情境，如在线医疗问诊、金融投资建议等，探索其适用边界与优化路径。</a:t>
            </a:r>
            <a:endParaRPr lang="en-US" altLang="zh-CN" sz="16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人工智能在消费者决策过程中最显著的作用是：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完全替代消费者的购买决策</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降低信息搜索成本并提供个性化推荐</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减少消费者的购买渠道选择</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使消费者只能依赖广告获取信息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人工智能对企业供给端的主要影响是：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完全取消规模化生产</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提高企业对市场不确定性的依赖</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推动柔性生产、降低差异化成本</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使企业只能进行标准化产品生产</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11"/>
            </p:custDataLst>
          </p:nvPr>
        </p:nvGrpSpPr>
        <p:grpSpPr>
          <a:xfrm>
            <a:off x="0" y="0"/>
            <a:ext cx="12192000" cy="635000"/>
            <a:chOff x="0" y="0"/>
            <a:chExt cx="12192000" cy="635000"/>
          </a:xfrm>
        </p:grpSpPr>
        <p:sp>
          <p:nvSpPr>
            <p:cNvPr id="4"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人工智能和大数据技术的应用，使得消费需求函数不仅受价格和收入等传统因素影响，还受到消费者数字素养和对人工智能认知程度的影响。</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5940760" y="2687039"/>
            <a:ext cx="5596807"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人工智能驱动下的消费者行为特征</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0" y="0"/>
            <a:ext cx="12192000" cy="635000"/>
            <a:chOff x="0" y="0"/>
            <a:chExt cx="12192000" cy="635000"/>
          </a:xfrm>
        </p:grpSpPr>
        <p:sp>
          <p:nvSpPr>
            <p:cNvPr id="4" name="TitleBackground"/>
            <p:cNvSpPr/>
            <p:nvPr>
              <p:custDataLst>
                <p:tags r:id="rId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p:cNvSpPr/>
            <p:nvPr>
              <p:custDataLst>
                <p:tags r:id="rId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p:cNvSpPr txBox="1"/>
            <p:nvPr>
              <p:custDataLst>
                <p:tags r:id="rId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 name="文本框 8"/>
          <p:cNvSpPr txBox="1"/>
          <p:nvPr>
            <p:custDataLst>
              <p:tags r:id="rId6"/>
            </p:custDataLst>
          </p:nvPr>
        </p:nvSpPr>
        <p:spPr>
          <a:xfrm>
            <a:off x="1219200" y="2134616"/>
            <a:ext cx="9753600" cy="2143125"/>
          </a:xfrm>
          <a:prstGeom prst="rect">
            <a:avLst/>
          </a:prstGeom>
          <a:noFill/>
        </p:spPr>
        <p:txBody>
          <a:bodyPr vert="horz" wrap="square" rtlCol="0" anchor="ctr" anchorCtr="0">
            <a:noAutofit/>
          </a:bodyPr>
          <a:lstStyle/>
          <a:p>
            <a:pPr algn="ctr"/>
            <a:r>
              <a:rPr kumimoji="1" lang="zh-CN" altLang="en-US" sz="3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人工智能时代的消费者行为有哪些新特征呢？</a:t>
            </a:r>
            <a:endParaRPr kumimoji="1" lang="zh-CN" altLang="en-US" sz="3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圆角矩形 9"/>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人工智能驱动下的消费者行为特征</a:t>
            </a:r>
            <a:endParaRPr lang="zh-CN" altLang="en-US" dirty="0">
              <a:solidFill>
                <a:schemeClr val="accent1"/>
              </a:solidFill>
            </a:endParaRPr>
          </a:p>
        </p:txBody>
      </p:sp>
      <p:sp>
        <p:nvSpPr>
          <p:cNvPr id="2" name="矩形: 圆角 1"/>
          <p:cNvSpPr/>
          <p:nvPr/>
        </p:nvSpPr>
        <p:spPr>
          <a:xfrm>
            <a:off x="4271617" y="1020418"/>
            <a:ext cx="3821044" cy="51683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a:t>人工智能时代消费者行为的特征</a:t>
            </a:r>
            <a:endParaRPr lang="zh-CN" altLang="en-US" b="1"/>
          </a:p>
        </p:txBody>
      </p:sp>
      <p:sp>
        <p:nvSpPr>
          <p:cNvPr id="3" name="矩形 2"/>
          <p:cNvSpPr/>
          <p:nvPr/>
        </p:nvSpPr>
        <p:spPr>
          <a:xfrm>
            <a:off x="2009913" y="1994451"/>
            <a:ext cx="1683026" cy="37106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消费方式</a:t>
            </a:r>
            <a:endParaRPr lang="zh-CN" altLang="en-US" dirty="0"/>
          </a:p>
        </p:txBody>
      </p:sp>
      <p:sp>
        <p:nvSpPr>
          <p:cNvPr id="7" name="矩形 6"/>
          <p:cNvSpPr/>
          <p:nvPr/>
        </p:nvSpPr>
        <p:spPr>
          <a:xfrm>
            <a:off x="8499061" y="1994451"/>
            <a:ext cx="1683026" cy="37106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消费场景</a:t>
            </a:r>
            <a:endParaRPr lang="zh-CN" altLang="en-US" dirty="0"/>
          </a:p>
        </p:txBody>
      </p:sp>
      <p:cxnSp>
        <p:nvCxnSpPr>
          <p:cNvPr id="9" name="连接符: 肘形 8"/>
          <p:cNvCxnSpPr>
            <a:stCxn id="2" idx="2"/>
            <a:endCxn id="3" idx="0"/>
          </p:cNvCxnSpPr>
          <p:nvPr/>
        </p:nvCxnSpPr>
        <p:spPr>
          <a:xfrm rot="5400000">
            <a:off x="4288184" y="100496"/>
            <a:ext cx="457198" cy="333071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连接符: 肘形 10"/>
          <p:cNvCxnSpPr>
            <a:stCxn id="2" idx="2"/>
            <a:endCxn id="7" idx="0"/>
          </p:cNvCxnSpPr>
          <p:nvPr/>
        </p:nvCxnSpPr>
        <p:spPr>
          <a:xfrm rot="16200000" flipH="1">
            <a:off x="7532757" y="186634"/>
            <a:ext cx="457198" cy="315843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矩形: 圆角 14"/>
          <p:cNvSpPr/>
          <p:nvPr>
            <p:custDataLst>
              <p:tags r:id="rId1"/>
            </p:custDataLst>
          </p:nvPr>
        </p:nvSpPr>
        <p:spPr>
          <a:xfrm>
            <a:off x="596345" y="2646017"/>
            <a:ext cx="1470991" cy="38873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精准个性化</a:t>
            </a:r>
            <a:endParaRPr lang="zh-CN" altLang="en-US" dirty="0"/>
          </a:p>
        </p:txBody>
      </p:sp>
      <p:sp>
        <p:nvSpPr>
          <p:cNvPr id="16" name="矩形: 圆角 15"/>
          <p:cNvSpPr/>
          <p:nvPr>
            <p:custDataLst>
              <p:tags r:id="rId2"/>
            </p:custDataLst>
          </p:nvPr>
        </p:nvSpPr>
        <p:spPr>
          <a:xfrm>
            <a:off x="3635512" y="2646017"/>
            <a:ext cx="1470991" cy="38873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用户中心化</a:t>
            </a:r>
            <a:endParaRPr lang="zh-CN" altLang="en-US" dirty="0"/>
          </a:p>
        </p:txBody>
      </p:sp>
      <p:sp>
        <p:nvSpPr>
          <p:cNvPr id="17" name="矩形: 圆角 16"/>
          <p:cNvSpPr/>
          <p:nvPr>
            <p:custDataLst>
              <p:tags r:id="rId3"/>
            </p:custDataLst>
          </p:nvPr>
        </p:nvSpPr>
        <p:spPr>
          <a:xfrm>
            <a:off x="6943035" y="2646017"/>
            <a:ext cx="1470991" cy="38873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虚拟上云化</a:t>
            </a:r>
            <a:endParaRPr lang="zh-CN" altLang="en-US" dirty="0"/>
          </a:p>
        </p:txBody>
      </p:sp>
      <p:sp>
        <p:nvSpPr>
          <p:cNvPr id="18" name="矩形: 圆角 17"/>
          <p:cNvSpPr/>
          <p:nvPr>
            <p:custDataLst>
              <p:tags r:id="rId4"/>
            </p:custDataLst>
          </p:nvPr>
        </p:nvSpPr>
        <p:spPr>
          <a:xfrm>
            <a:off x="10099264" y="2641598"/>
            <a:ext cx="1470991" cy="38873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人机交互化</a:t>
            </a:r>
            <a:endParaRPr lang="zh-CN" altLang="en-US" dirty="0"/>
          </a:p>
        </p:txBody>
      </p:sp>
      <p:cxnSp>
        <p:nvCxnSpPr>
          <p:cNvPr id="20" name="连接符: 肘形 19"/>
          <p:cNvCxnSpPr>
            <a:stCxn id="3" idx="2"/>
            <a:endCxn id="15" idx="0"/>
          </p:cNvCxnSpPr>
          <p:nvPr/>
        </p:nvCxnSpPr>
        <p:spPr>
          <a:xfrm rot="5400000">
            <a:off x="1951382" y="1745972"/>
            <a:ext cx="280505" cy="151958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连接符: 肘形 21"/>
          <p:cNvCxnSpPr>
            <a:stCxn id="3" idx="2"/>
            <a:endCxn id="16" idx="0"/>
          </p:cNvCxnSpPr>
          <p:nvPr/>
        </p:nvCxnSpPr>
        <p:spPr>
          <a:xfrm rot="16200000" flipH="1">
            <a:off x="3470965" y="1745973"/>
            <a:ext cx="280505" cy="151958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连接符: 肘形 25"/>
          <p:cNvCxnSpPr>
            <a:stCxn id="7" idx="2"/>
            <a:endCxn id="17" idx="0"/>
          </p:cNvCxnSpPr>
          <p:nvPr/>
        </p:nvCxnSpPr>
        <p:spPr>
          <a:xfrm rot="5400000">
            <a:off x="8369301" y="1674743"/>
            <a:ext cx="280505" cy="166204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7" idx="2"/>
            <a:endCxn id="18" idx="0"/>
          </p:cNvCxnSpPr>
          <p:nvPr/>
        </p:nvCxnSpPr>
        <p:spPr>
          <a:xfrm rot="16200000" flipH="1">
            <a:off x="9949624" y="1756462"/>
            <a:ext cx="276086" cy="149418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Rectangle 3"/>
          <p:cNvSpPr>
            <a:spLocks noChangeArrowheads="1"/>
          </p:cNvSpPr>
          <p:nvPr>
            <p:custDataLst>
              <p:tags r:id="rId5"/>
            </p:custDataLst>
          </p:nvPr>
        </p:nvSpPr>
        <p:spPr bwMode="auto">
          <a:xfrm>
            <a:off x="26729" y="3409508"/>
            <a:ext cx="2610222" cy="700192"/>
          </a:xfrm>
          <a:prstGeom prst="rect">
            <a:avLst/>
          </a:prstGeom>
          <a:noFill/>
          <a:ln w="19050">
            <a:solidFill>
              <a:srgbClr val="C0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消费者多维信息深度挖掘</a:t>
            </a:r>
            <a:endParaRPr lang="zh-CN" altLang="en-US" sz="14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机器学习预测消费需求</a:t>
            </a:r>
            <a:endParaRPr lang="zh-CN" altLang="en-US" sz="1400" dirty="0">
              <a:latin typeface="Arial" panose="020B0604020202020204" pitchFamily="34" charset="0"/>
            </a:endParaRPr>
          </a:p>
        </p:txBody>
      </p:sp>
      <p:sp>
        <p:nvSpPr>
          <p:cNvPr id="31" name="Rectangle 3"/>
          <p:cNvSpPr>
            <a:spLocks noChangeArrowheads="1"/>
          </p:cNvSpPr>
          <p:nvPr>
            <p:custDataLst>
              <p:tags r:id="rId6"/>
            </p:custDataLst>
          </p:nvPr>
        </p:nvSpPr>
        <p:spPr bwMode="auto">
          <a:xfrm>
            <a:off x="3065896" y="3390887"/>
            <a:ext cx="2610222" cy="2030095"/>
          </a:xfrm>
          <a:prstGeom prst="rect">
            <a:avLst/>
          </a:prstGeom>
          <a:noFill/>
          <a:ln w="19050">
            <a:solidFill>
              <a:srgbClr val="C0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生成式</a:t>
            </a:r>
            <a:r>
              <a:rPr lang="en-US" altLang="zh-CN" sz="1400" dirty="0">
                <a:latin typeface="Arial" panose="020B0604020202020204" pitchFamily="34" charset="0"/>
              </a:rPr>
              <a:t>AI</a:t>
            </a:r>
            <a:r>
              <a:rPr lang="zh-CN" altLang="en-US" sz="1400" dirty="0">
                <a:latin typeface="Arial" panose="020B0604020202020204" pitchFamily="34" charset="0"/>
              </a:rPr>
              <a:t>赋予消费者</a:t>
            </a:r>
            <a:r>
              <a:rPr lang="zh-CN" altLang="en-US" sz="1400" b="1" dirty="0">
                <a:latin typeface="Arial" panose="020B0604020202020204" pitchFamily="34" charset="0"/>
              </a:rPr>
              <a:t>主动</a:t>
            </a:r>
            <a:r>
              <a:rPr lang="zh-CN" altLang="en-US" sz="1400" dirty="0">
                <a:latin typeface="Arial" panose="020B0604020202020204" pitchFamily="34" charset="0"/>
              </a:rPr>
              <a:t>塑造选择的能力</a:t>
            </a:r>
            <a:endParaRPr lang="zh-CN" altLang="en-US" sz="14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规避</a:t>
            </a:r>
            <a:r>
              <a:rPr lang="zh-CN" altLang="en-US" sz="1400" dirty="0">
                <a:latin typeface="Arial" panose="020B0604020202020204" pitchFamily="34" charset="0"/>
                <a:hlinkClick r:id="rId7" tooltip="" action="ppaction://hlinkfile"/>
              </a:rPr>
              <a:t>“信息茧房”</a:t>
            </a:r>
            <a:r>
              <a:rPr lang="zh-CN" altLang="en-US" sz="1400" dirty="0">
                <a:latin typeface="Arial" panose="020B0604020202020204" pitchFamily="34" charset="0"/>
              </a:rPr>
              <a:t>，兼具消费与创造双重角色</a:t>
            </a:r>
            <a:endParaRPr lang="en-US" altLang="zh-CN" sz="14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案例：视频创作中个性化剪辑与特效定制</a:t>
            </a:r>
            <a:endParaRPr lang="zh-CN" altLang="en-US" sz="1400" dirty="0">
              <a:latin typeface="Arial" panose="020B0604020202020204" pitchFamily="34" charset="0"/>
            </a:endParaRPr>
          </a:p>
        </p:txBody>
      </p:sp>
      <p:sp>
        <p:nvSpPr>
          <p:cNvPr id="32" name="Rectangle 3"/>
          <p:cNvSpPr>
            <a:spLocks noChangeArrowheads="1"/>
          </p:cNvSpPr>
          <p:nvPr>
            <p:custDataLst>
              <p:tags r:id="rId8"/>
            </p:custDataLst>
          </p:nvPr>
        </p:nvSpPr>
        <p:spPr bwMode="auto">
          <a:xfrm>
            <a:off x="6342497" y="3409508"/>
            <a:ext cx="2610222" cy="1023357"/>
          </a:xfrm>
          <a:prstGeom prst="rect">
            <a:avLst/>
          </a:prstGeom>
          <a:noFill/>
          <a:ln w="19050">
            <a:solidFill>
              <a:srgbClr val="C0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虚拟上云化：产品</a:t>
            </a:r>
            <a:r>
              <a:rPr lang="en-US" altLang="zh-CN" sz="1400" dirty="0">
                <a:latin typeface="Arial" panose="020B0604020202020204" pitchFamily="34" charset="0"/>
              </a:rPr>
              <a:t>/</a:t>
            </a:r>
            <a:r>
              <a:rPr lang="zh-CN" altLang="en-US" sz="1400" dirty="0">
                <a:latin typeface="Arial" panose="020B0604020202020204" pitchFamily="34" charset="0"/>
              </a:rPr>
              <a:t>服务虚拟化呈现，云端存储、传播与消费</a:t>
            </a:r>
            <a:endParaRPr lang="zh-CN" altLang="en-US" sz="1400" dirty="0">
              <a:latin typeface="Arial" panose="020B0604020202020204" pitchFamily="34" charset="0"/>
            </a:endParaRPr>
          </a:p>
        </p:txBody>
      </p:sp>
      <p:sp>
        <p:nvSpPr>
          <p:cNvPr id="33" name="Rectangle 3"/>
          <p:cNvSpPr>
            <a:spLocks noChangeArrowheads="1"/>
          </p:cNvSpPr>
          <p:nvPr>
            <p:custDataLst>
              <p:tags r:id="rId9"/>
            </p:custDataLst>
          </p:nvPr>
        </p:nvSpPr>
        <p:spPr bwMode="auto">
          <a:xfrm>
            <a:off x="9543678" y="3411304"/>
            <a:ext cx="2610222" cy="1023357"/>
          </a:xfrm>
          <a:prstGeom prst="rect">
            <a:avLst/>
          </a:prstGeom>
          <a:noFill/>
          <a:ln w="19050">
            <a:solidFill>
              <a:srgbClr val="C00000"/>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400" dirty="0">
                <a:latin typeface="Arial" panose="020B0604020202020204" pitchFamily="34" charset="0"/>
              </a:rPr>
              <a:t>人机交互化：人与机器之间的自然、高效互动，创造出新的消费场景</a:t>
            </a:r>
            <a:endParaRPr lang="zh-CN" altLang="en-US" sz="1400" dirty="0">
              <a:latin typeface="Arial" panose="020B0604020202020204" pitchFamily="34" charset="0"/>
            </a:endParaRPr>
          </a:p>
        </p:txBody>
      </p:sp>
      <p:sp>
        <p:nvSpPr>
          <p:cNvPr id="36" name="Rectangle 3"/>
          <p:cNvSpPr>
            <a:spLocks noChangeArrowheads="1"/>
          </p:cNvSpPr>
          <p:nvPr/>
        </p:nvSpPr>
        <p:spPr bwMode="auto">
          <a:xfrm>
            <a:off x="6515884" y="4807626"/>
            <a:ext cx="5584029" cy="1525739"/>
          </a:xfrm>
          <a:prstGeom prst="rect">
            <a:avLst/>
          </a:prstGeom>
          <a:noFill/>
          <a:ln w="19050">
            <a:solidFill>
              <a:srgbClr val="C0000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经济学影响：</a:t>
            </a:r>
            <a:endParaRPr lang="en-US" altLang="zh-CN" sz="1600" dirty="0">
              <a:latin typeface="Arial" panose="020B0604020202020204" pitchFamily="34" charset="0"/>
            </a:endParaRPr>
          </a:p>
          <a:p>
            <a:pPr marL="742950" lvl="1" indent="-285750" algn="just" eaLnBrk="0" fontAlgn="base" hangingPunct="0">
              <a:lnSpc>
                <a:spcPct val="15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降低库存、物流、营销成本</a:t>
            </a:r>
            <a:endParaRPr lang="en-US" altLang="zh-CN" sz="1600" dirty="0">
              <a:latin typeface="Arial" panose="020B0604020202020204" pitchFamily="34" charset="0"/>
            </a:endParaRPr>
          </a:p>
          <a:p>
            <a:pPr marL="742950" lvl="1" indent="-285750" algn="just" eaLnBrk="0" fontAlgn="base" hangingPunct="0">
              <a:lnSpc>
                <a:spcPct val="15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扩大企业市场边界，提升消费者效用水平</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案例：腾讯云小微数智人、“艾雯雯”、“伽瑶”等</a:t>
            </a:r>
            <a:endParaRPr lang="en-US" altLang="zh-CN" sz="1600" dirty="0">
              <a:latin typeface="Arial" panose="020B0604020202020204" pitchFamily="34" charset="0"/>
            </a:endParaRPr>
          </a:p>
        </p:txBody>
      </p:sp>
      <p:cxnSp>
        <p:nvCxnSpPr>
          <p:cNvPr id="38" name="连接符: 肘形 37"/>
          <p:cNvCxnSpPr>
            <a:stCxn id="32" idx="2"/>
            <a:endCxn id="36" idx="0"/>
          </p:cNvCxnSpPr>
          <p:nvPr>
            <p:custDataLst>
              <p:tags r:id="rId10"/>
            </p:custDataLst>
          </p:nvPr>
        </p:nvCxnSpPr>
        <p:spPr>
          <a:xfrm rot="16200000" flipH="1">
            <a:off x="8290373" y="3790099"/>
            <a:ext cx="374761" cy="166029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连接符: 肘形 39"/>
          <p:cNvCxnSpPr>
            <a:stCxn id="33" idx="2"/>
            <a:endCxn id="36" idx="0"/>
          </p:cNvCxnSpPr>
          <p:nvPr>
            <p:custDataLst>
              <p:tags r:id="rId11"/>
            </p:custDataLst>
          </p:nvPr>
        </p:nvCxnSpPr>
        <p:spPr>
          <a:xfrm rot="5400000">
            <a:off x="9891862" y="3850698"/>
            <a:ext cx="372965" cy="154089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箭头: 下 40"/>
          <p:cNvSpPr/>
          <p:nvPr>
            <p:custDataLst>
              <p:tags r:id="rId12"/>
            </p:custDataLst>
          </p:nvPr>
        </p:nvSpPr>
        <p:spPr>
          <a:xfrm>
            <a:off x="1139687" y="3074504"/>
            <a:ext cx="313635" cy="300383"/>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箭头: 下 41"/>
          <p:cNvSpPr/>
          <p:nvPr>
            <p:custDataLst>
              <p:tags r:id="rId13"/>
            </p:custDataLst>
          </p:nvPr>
        </p:nvSpPr>
        <p:spPr>
          <a:xfrm>
            <a:off x="4203148" y="3089247"/>
            <a:ext cx="313635" cy="300383"/>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箭头: 下 42"/>
          <p:cNvSpPr/>
          <p:nvPr>
            <p:custDataLst>
              <p:tags r:id="rId14"/>
            </p:custDataLst>
          </p:nvPr>
        </p:nvSpPr>
        <p:spPr>
          <a:xfrm>
            <a:off x="7518401" y="3082621"/>
            <a:ext cx="313635" cy="300383"/>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4" name="箭头: 下 43"/>
          <p:cNvSpPr/>
          <p:nvPr>
            <p:custDataLst>
              <p:tags r:id="rId15"/>
            </p:custDataLst>
          </p:nvPr>
        </p:nvSpPr>
        <p:spPr>
          <a:xfrm>
            <a:off x="10679271" y="3086497"/>
            <a:ext cx="313635" cy="300383"/>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16" grpId="0" animBg="1"/>
      <p:bldP spid="17" grpId="0" animBg="1"/>
      <p:bldP spid="18" grpId="0" animBg="1"/>
      <p:bldP spid="30" grpId="0" animBg="1"/>
      <p:bldP spid="31" grpId="0" bldLvl="0" animBg="1"/>
      <p:bldP spid="32" grpId="0" animBg="1"/>
      <p:bldP spid="33" grpId="0" animBg="1"/>
      <p:bldP spid="36" grpId="0" animBg="1"/>
      <p:bldP spid="41" grpId="0" animBg="1"/>
      <p:bldP spid="42" grpId="0" animBg="1"/>
      <p:bldP spid="43"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人工智能驱动下的消费者行为特征</a:t>
            </a:r>
            <a:endParaRPr lang="zh-CN" altLang="en-US" dirty="0">
              <a:solidFill>
                <a:schemeClr val="accent1"/>
              </a:solidFill>
            </a:endParaRPr>
          </a:p>
        </p:txBody>
      </p:sp>
      <p:sp>
        <p:nvSpPr>
          <p:cNvPr id="6" name="Rectangle 3"/>
          <p:cNvSpPr>
            <a:spLocks noChangeArrowheads="1"/>
          </p:cNvSpPr>
          <p:nvPr/>
        </p:nvSpPr>
        <p:spPr bwMode="auto">
          <a:xfrm>
            <a:off x="798139" y="1381356"/>
            <a:ext cx="5913824" cy="45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内涵：</a:t>
            </a:r>
            <a:r>
              <a:rPr lang="zh-CN" altLang="en-US" dirty="0">
                <a:latin typeface="Arial" panose="020B0604020202020204" pitchFamily="34" charset="0"/>
              </a:rPr>
              <a:t>能自主感知、推理、决策、行动的智能实体</a:t>
            </a:r>
            <a:endParaRPr lang="en-US" altLang="zh-CN" dirty="0">
              <a:latin typeface="Arial" panose="020B0604020202020204" pitchFamily="34" charset="0"/>
            </a:endParaRPr>
          </a:p>
        </p:txBody>
      </p:sp>
      <p:sp>
        <p:nvSpPr>
          <p:cNvPr id="4" name="文本框 3"/>
          <p:cNvSpPr txBox="1"/>
          <p:nvPr/>
        </p:nvSpPr>
        <p:spPr>
          <a:xfrm>
            <a:off x="369168" y="922874"/>
            <a:ext cx="5554554" cy="400110"/>
          </a:xfrm>
          <a:prstGeom prst="rect">
            <a:avLst/>
          </a:prstGeom>
          <a:noFill/>
        </p:spPr>
        <p:txBody>
          <a:bodyPr wrap="square" rtlCol="0">
            <a:spAutoFit/>
          </a:bodyPr>
          <a:lstStyle/>
          <a:p>
            <a:r>
              <a:rPr lang="zh-CN" altLang="en-US" sz="2000" b="1" dirty="0"/>
              <a:t>专栏：智能体的内涵、特性和影响</a:t>
            </a:r>
            <a:endParaRPr lang="zh-CN" altLang="en-US" sz="2000" b="1" dirty="0"/>
          </a:p>
        </p:txBody>
      </p:sp>
      <p:sp>
        <p:nvSpPr>
          <p:cNvPr id="2" name="矩形 1"/>
          <p:cNvSpPr/>
          <p:nvPr/>
        </p:nvSpPr>
        <p:spPr>
          <a:xfrm>
            <a:off x="4822785" y="1909744"/>
            <a:ext cx="2546430" cy="41668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dirty="0"/>
              <a:t>智能体的主要特性</a:t>
            </a:r>
            <a:endParaRPr kumimoji="1" lang="zh-CN" altLang="en-US" dirty="0"/>
          </a:p>
        </p:txBody>
      </p:sp>
      <p:sp>
        <p:nvSpPr>
          <p:cNvPr id="3" name="圆角矩形 2"/>
          <p:cNvSpPr/>
          <p:nvPr>
            <p:custDataLst>
              <p:tags r:id="rId1"/>
            </p:custDataLst>
          </p:nvPr>
        </p:nvSpPr>
        <p:spPr>
          <a:xfrm>
            <a:off x="696912" y="2634920"/>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自治性</a:t>
            </a:r>
            <a:endParaRPr lang="en-US" altLang="zh-CN" dirty="0">
              <a:latin typeface="Arial" panose="020B0604020202020204" pitchFamily="34" charset="0"/>
            </a:endParaRPr>
          </a:p>
        </p:txBody>
      </p:sp>
      <p:sp>
        <p:nvSpPr>
          <p:cNvPr id="5" name="圆角矩形 4"/>
          <p:cNvSpPr/>
          <p:nvPr>
            <p:custDataLst>
              <p:tags r:id="rId2"/>
            </p:custDataLst>
          </p:nvPr>
        </p:nvSpPr>
        <p:spPr>
          <a:xfrm>
            <a:off x="2530564" y="2636920"/>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感知与洞察</a:t>
            </a:r>
            <a:endParaRPr lang="en-US" altLang="zh-CN" dirty="0">
              <a:latin typeface="Arial" panose="020B0604020202020204" pitchFamily="34" charset="0"/>
            </a:endParaRPr>
          </a:p>
        </p:txBody>
      </p:sp>
      <p:sp>
        <p:nvSpPr>
          <p:cNvPr id="7" name="圆角矩形 6"/>
          <p:cNvSpPr/>
          <p:nvPr>
            <p:custDataLst>
              <p:tags r:id="rId3"/>
            </p:custDataLst>
          </p:nvPr>
        </p:nvSpPr>
        <p:spPr>
          <a:xfrm>
            <a:off x="4364216" y="2634920"/>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决策能力</a:t>
            </a:r>
            <a:endParaRPr lang="en-US" altLang="zh-CN" dirty="0">
              <a:latin typeface="Arial" panose="020B0604020202020204" pitchFamily="34" charset="0"/>
            </a:endParaRPr>
          </a:p>
        </p:txBody>
      </p:sp>
      <p:sp>
        <p:nvSpPr>
          <p:cNvPr id="9" name="圆角矩形 8"/>
          <p:cNvSpPr/>
          <p:nvPr>
            <p:custDataLst>
              <p:tags r:id="rId4"/>
            </p:custDataLst>
          </p:nvPr>
        </p:nvSpPr>
        <p:spPr>
          <a:xfrm>
            <a:off x="6197868" y="2626162"/>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适应性</a:t>
            </a:r>
            <a:endParaRPr lang="en-US" altLang="zh-CN" dirty="0">
              <a:latin typeface="Arial" panose="020B0604020202020204" pitchFamily="34" charset="0"/>
            </a:endParaRPr>
          </a:p>
        </p:txBody>
      </p:sp>
      <p:sp>
        <p:nvSpPr>
          <p:cNvPr id="10" name="圆角矩形 9"/>
          <p:cNvSpPr/>
          <p:nvPr>
            <p:custDataLst>
              <p:tags r:id="rId5"/>
            </p:custDataLst>
          </p:nvPr>
        </p:nvSpPr>
        <p:spPr>
          <a:xfrm>
            <a:off x="8030601" y="2634920"/>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目标导向</a:t>
            </a:r>
            <a:endParaRPr lang="en-US" altLang="zh-CN" dirty="0">
              <a:latin typeface="Arial" panose="020B0604020202020204" pitchFamily="34" charset="0"/>
            </a:endParaRPr>
          </a:p>
        </p:txBody>
      </p:sp>
      <p:sp>
        <p:nvSpPr>
          <p:cNvPr id="11" name="圆角矩形 10"/>
          <p:cNvSpPr/>
          <p:nvPr>
            <p:custDataLst>
              <p:tags r:id="rId6"/>
            </p:custDataLst>
          </p:nvPr>
        </p:nvSpPr>
        <p:spPr>
          <a:xfrm>
            <a:off x="9863334" y="2634920"/>
            <a:ext cx="1666756" cy="40511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互动性</a:t>
            </a:r>
            <a:endParaRPr lang="en-US" altLang="zh-CN" dirty="0">
              <a:latin typeface="Arial" panose="020B0604020202020204" pitchFamily="34" charset="0"/>
            </a:endParaRPr>
          </a:p>
        </p:txBody>
      </p:sp>
      <p:cxnSp>
        <p:nvCxnSpPr>
          <p:cNvPr id="13" name="肘形连接符 12"/>
          <p:cNvCxnSpPr>
            <a:stCxn id="2" idx="2"/>
            <a:endCxn id="3" idx="0"/>
          </p:cNvCxnSpPr>
          <p:nvPr/>
        </p:nvCxnSpPr>
        <p:spPr>
          <a:xfrm rot="5400000">
            <a:off x="3658902" y="197821"/>
            <a:ext cx="308487" cy="456571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肘形连接符 14"/>
          <p:cNvCxnSpPr>
            <a:stCxn id="2" idx="2"/>
            <a:endCxn id="5" idx="0"/>
          </p:cNvCxnSpPr>
          <p:nvPr/>
        </p:nvCxnSpPr>
        <p:spPr>
          <a:xfrm rot="5400000">
            <a:off x="4574728" y="1115647"/>
            <a:ext cx="310487" cy="273205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肘形连接符 16"/>
          <p:cNvCxnSpPr>
            <a:stCxn id="2" idx="2"/>
            <a:endCxn id="7" idx="0"/>
          </p:cNvCxnSpPr>
          <p:nvPr/>
        </p:nvCxnSpPr>
        <p:spPr>
          <a:xfrm rot="5400000">
            <a:off x="5492554" y="2031473"/>
            <a:ext cx="308487" cy="89840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肘形连接符 18"/>
          <p:cNvCxnSpPr>
            <a:stCxn id="2" idx="2"/>
            <a:endCxn id="9" idx="0"/>
          </p:cNvCxnSpPr>
          <p:nvPr/>
        </p:nvCxnSpPr>
        <p:spPr>
          <a:xfrm rot="16200000" flipH="1">
            <a:off x="6413759" y="2008674"/>
            <a:ext cx="299729" cy="93524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肘形连接符 20"/>
          <p:cNvCxnSpPr>
            <a:stCxn id="2" idx="2"/>
            <a:endCxn id="10" idx="0"/>
          </p:cNvCxnSpPr>
          <p:nvPr/>
        </p:nvCxnSpPr>
        <p:spPr>
          <a:xfrm rot="16200000" flipH="1">
            <a:off x="7325746" y="1096686"/>
            <a:ext cx="308487" cy="276797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肘形连接符 22"/>
          <p:cNvCxnSpPr>
            <a:stCxn id="2" idx="2"/>
            <a:endCxn id="11" idx="0"/>
          </p:cNvCxnSpPr>
          <p:nvPr/>
        </p:nvCxnSpPr>
        <p:spPr>
          <a:xfrm rot="16200000" flipH="1">
            <a:off x="8242113" y="180320"/>
            <a:ext cx="308487" cy="460071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矩形 23"/>
          <p:cNvSpPr/>
          <p:nvPr>
            <p:custDataLst>
              <p:tags r:id="rId7"/>
            </p:custDataLst>
          </p:nvPr>
        </p:nvSpPr>
        <p:spPr>
          <a:xfrm>
            <a:off x="696912" y="3345083"/>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智能体具有独立运作的能力，能够根据预设的规则和算法，在没有人类持续指导的情况下，自主地处理各种情况。</a:t>
            </a:r>
            <a:endParaRPr kumimoji="1" lang="zh-CN" altLang="en-US" dirty="0"/>
          </a:p>
        </p:txBody>
      </p:sp>
      <p:sp>
        <p:nvSpPr>
          <p:cNvPr id="25" name="矩形 24"/>
          <p:cNvSpPr/>
          <p:nvPr>
            <p:custDataLst>
              <p:tags r:id="rId8"/>
            </p:custDataLst>
          </p:nvPr>
        </p:nvSpPr>
        <p:spPr>
          <a:xfrm>
            <a:off x="2530564" y="3345083"/>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智能体通过传感器感知信息，从物理世界、传感器或其他数据源中获取。它们能对数据进行分析，从而洞察事物规律。</a:t>
            </a:r>
            <a:endParaRPr kumimoji="1" lang="zh-CN" altLang="en-US" dirty="0"/>
          </a:p>
        </p:txBody>
      </p:sp>
      <p:sp>
        <p:nvSpPr>
          <p:cNvPr id="26" name="矩形 25"/>
          <p:cNvSpPr/>
          <p:nvPr>
            <p:custDataLst>
              <p:tags r:id="rId9"/>
            </p:custDataLst>
          </p:nvPr>
        </p:nvSpPr>
        <p:spPr>
          <a:xfrm>
            <a:off x="4364216" y="3345082"/>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智能体使用算法和决策过程来分析信息，能够综合考虑各种因素，权衡不同行动的利弊，从而作出明智的决策。</a:t>
            </a:r>
            <a:endParaRPr kumimoji="1" lang="zh-CN" altLang="en-US" dirty="0"/>
          </a:p>
        </p:txBody>
      </p:sp>
      <p:sp>
        <p:nvSpPr>
          <p:cNvPr id="27" name="矩形 26"/>
          <p:cNvSpPr/>
          <p:nvPr>
            <p:custDataLst>
              <p:tags r:id="rId10"/>
            </p:custDataLst>
          </p:nvPr>
        </p:nvSpPr>
        <p:spPr>
          <a:xfrm>
            <a:off x="6197868" y="3345082"/>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许多智能体具备适应环境的能力。它们可以从经验中学习，根据反馈、强化或接触新的数据相应地调整其行为和提升自身能力。</a:t>
            </a:r>
            <a:endParaRPr kumimoji="1" lang="zh-CN" altLang="en-US" dirty="0"/>
          </a:p>
        </p:txBody>
      </p:sp>
      <p:sp>
        <p:nvSpPr>
          <p:cNvPr id="28" name="矩形 27"/>
          <p:cNvSpPr/>
          <p:nvPr>
            <p:custDataLst>
              <p:tags r:id="rId11"/>
            </p:custDataLst>
          </p:nvPr>
        </p:nvSpPr>
        <p:spPr>
          <a:xfrm>
            <a:off x="8030601" y="3345081"/>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智能体通常由特定目的或目标驱动，努力实现特定成果。其行动始终与目标保持一致，确保所有决策和行动都有助于目标达成。</a:t>
            </a:r>
            <a:endParaRPr kumimoji="1" lang="zh-CN" altLang="en-US" dirty="0"/>
          </a:p>
        </p:txBody>
      </p:sp>
      <p:sp>
        <p:nvSpPr>
          <p:cNvPr id="29" name="矩形 28"/>
          <p:cNvSpPr/>
          <p:nvPr>
            <p:custDataLst>
              <p:tags r:id="rId12"/>
            </p:custDataLst>
          </p:nvPr>
        </p:nvSpPr>
        <p:spPr>
          <a:xfrm>
            <a:off x="9863334" y="3345080"/>
            <a:ext cx="1666756" cy="2745473"/>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dirty="0"/>
              <a:t>智能体的人机互动性指的是人类与智能体之间进行信息交换、理解和协作的能力和过程。</a:t>
            </a:r>
            <a:endParaRPr kumimoji="1" lang="zh-CN" altLang="en-US" dirty="0"/>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人工智能驱动下的消费者行为特征</a:t>
            </a:r>
            <a:endParaRPr lang="zh-CN" altLang="en-US" dirty="0">
              <a:solidFill>
                <a:schemeClr val="accent1"/>
              </a:solidFill>
            </a:endParaRPr>
          </a:p>
        </p:txBody>
      </p:sp>
      <p:sp>
        <p:nvSpPr>
          <p:cNvPr id="4" name="文本框 3"/>
          <p:cNvSpPr txBox="1"/>
          <p:nvPr/>
        </p:nvSpPr>
        <p:spPr>
          <a:xfrm>
            <a:off x="890780" y="1040197"/>
            <a:ext cx="10082017" cy="5115696"/>
          </a:xfrm>
          <a:prstGeom prst="rect">
            <a:avLst/>
          </a:prstGeom>
          <a:noFill/>
        </p:spPr>
        <p:txBody>
          <a:bodyPr wrap="square" rtlCol="0">
            <a:spAutoFit/>
          </a:bodyPr>
          <a:lstStyle/>
          <a:p>
            <a:pPr algn="just">
              <a:lnSpc>
                <a:spcPct val="150000"/>
              </a:lnSpc>
            </a:pPr>
            <a:r>
              <a:rPr lang="zh-CN" altLang="en-US" sz="2000" b="1" dirty="0"/>
              <a:t>智能体的应用领域</a:t>
            </a:r>
            <a:endParaRPr lang="en-US" altLang="zh-CN" sz="2000" dirty="0"/>
          </a:p>
          <a:p>
            <a:pPr marL="342900" indent="-342900" algn="just">
              <a:lnSpc>
                <a:spcPct val="150000"/>
              </a:lnSpc>
              <a:buFont typeface="Wingdings" panose="05000000000000000000" pitchFamily="2" charset="2"/>
              <a:buChar char="Ø"/>
            </a:pPr>
            <a:r>
              <a:rPr lang="en-US" altLang="zh-CN" sz="2000" dirty="0"/>
              <a:t>Siri</a:t>
            </a:r>
            <a:r>
              <a:rPr lang="zh-CN" altLang="en-US" sz="2000" dirty="0"/>
              <a:t>或</a:t>
            </a:r>
            <a:r>
              <a:rPr lang="en-US" altLang="zh-CN" sz="2000" dirty="0"/>
              <a:t>Google Assistant</a:t>
            </a:r>
            <a:r>
              <a:rPr lang="zh-CN" altLang="en-US" sz="2000" dirty="0"/>
              <a:t>等早期人工智能虚拟助理</a:t>
            </a:r>
            <a:endParaRPr lang="en-US" altLang="zh-CN" sz="2000" dirty="0"/>
          </a:p>
          <a:p>
            <a:pPr marL="342900" indent="-342900" algn="just">
              <a:lnSpc>
                <a:spcPct val="150000"/>
              </a:lnSpc>
              <a:buFont typeface="Wingdings" panose="05000000000000000000" pitchFamily="2" charset="2"/>
              <a:buChar char="Ø"/>
            </a:pPr>
            <a:r>
              <a:rPr lang="en-US" altLang="zh-CN" sz="2000" dirty="0"/>
              <a:t>Bard</a:t>
            </a:r>
            <a:r>
              <a:rPr lang="zh-CN" altLang="en-US" sz="2000" dirty="0"/>
              <a:t>、</a:t>
            </a:r>
            <a:r>
              <a:rPr lang="en-US" altLang="zh-CN" sz="2000" dirty="0"/>
              <a:t>ChatGPT</a:t>
            </a:r>
            <a:r>
              <a:rPr lang="zh-CN" altLang="en-US" sz="2000" dirty="0"/>
              <a:t>、文心一言、豆包、</a:t>
            </a:r>
            <a:r>
              <a:rPr lang="en-US" altLang="zh-CN" sz="2000" dirty="0"/>
              <a:t>DeepSeek</a:t>
            </a:r>
            <a:r>
              <a:rPr lang="zh-CN" altLang="en-US" sz="2000" dirty="0"/>
              <a:t>等聊天机器人</a:t>
            </a:r>
            <a:endParaRPr lang="en-US" altLang="zh-CN" sz="2000" dirty="0"/>
          </a:p>
          <a:p>
            <a:pPr marL="342900" indent="-342900" algn="just">
              <a:lnSpc>
                <a:spcPct val="150000"/>
              </a:lnSpc>
              <a:buFont typeface="Wingdings" panose="05000000000000000000" pitchFamily="2" charset="2"/>
              <a:buChar char="Ø"/>
            </a:pPr>
            <a:r>
              <a:rPr lang="zh-CN" altLang="en-US" sz="2000" dirty="0"/>
              <a:t>从制造到医疗保健等各种环境中执行任务的机器人</a:t>
            </a:r>
            <a:endParaRPr lang="en-US" altLang="zh-CN" sz="2000" dirty="0"/>
          </a:p>
          <a:p>
            <a:pPr marL="342900" indent="-342900" algn="just">
              <a:lnSpc>
                <a:spcPct val="150000"/>
              </a:lnSpc>
              <a:buFont typeface="Wingdings" panose="05000000000000000000" pitchFamily="2" charset="2"/>
              <a:buChar char="Ø"/>
            </a:pPr>
            <a:r>
              <a:rPr lang="zh-CN" altLang="en-US" sz="2000" dirty="0"/>
              <a:t>根据用户偏好推荐产品、内容或服务的个性化推荐系统等</a:t>
            </a:r>
            <a:endParaRPr lang="en-US" altLang="zh-CN" sz="2000" dirty="0"/>
          </a:p>
          <a:p>
            <a:pPr algn="just">
              <a:lnSpc>
                <a:spcPct val="150000"/>
              </a:lnSpc>
            </a:pPr>
            <a:endParaRPr lang="en-US" altLang="zh-CN" sz="2000" b="1" dirty="0"/>
          </a:p>
          <a:p>
            <a:pPr algn="just">
              <a:lnSpc>
                <a:spcPct val="150000"/>
              </a:lnSpc>
            </a:pPr>
            <a:r>
              <a:rPr lang="zh-CN" altLang="en-US" sz="2000" b="1" dirty="0"/>
              <a:t>智能体的经济学影响</a:t>
            </a:r>
            <a:endParaRPr lang="en-US" altLang="zh-CN" sz="2000" b="1" dirty="0"/>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2000" dirty="0">
                <a:latin typeface="Arial" panose="020B0604020202020204" pitchFamily="34" charset="0"/>
              </a:rPr>
              <a:t>提供帮助与建议：分析数据、生成洞见</a:t>
            </a:r>
            <a:endParaRPr lang="en-US" altLang="zh-CN" sz="20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2000" dirty="0">
                <a:latin typeface="Arial" panose="020B0604020202020204" pitchFamily="34" charset="0"/>
              </a:rPr>
              <a:t>促进沟通与互动：多智能体协作</a:t>
            </a:r>
            <a:endParaRPr lang="en-US" altLang="zh-CN" sz="20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2000" dirty="0">
                <a:latin typeface="Arial" panose="020B0604020202020204" pitchFamily="34" charset="0"/>
              </a:rPr>
              <a:t>监测环境与安全：实时感知与反馈</a:t>
            </a:r>
            <a:endParaRPr lang="en-US" altLang="zh-CN" sz="20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sz="2000" dirty="0">
                <a:latin typeface="Arial" panose="020B0604020202020204" pitchFamily="34" charset="0"/>
              </a:rPr>
              <a:t>推动消费升级与产业变革</a:t>
            </a:r>
            <a:endParaRPr lang="zh-CN" altLang="en-US" sz="2000" b="1" dirty="0"/>
          </a:p>
        </p:txBody>
      </p:sp>
      <p:sp>
        <p:nvSpPr>
          <p:cNvPr id="2" name="云形标注 1"/>
          <p:cNvSpPr/>
          <p:nvPr/>
        </p:nvSpPr>
        <p:spPr>
          <a:xfrm>
            <a:off x="8140700" y="3810000"/>
            <a:ext cx="3162300" cy="1866900"/>
          </a:xfrm>
          <a:prstGeom prst="cloud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智能体的经济学影响有哪些？</a:t>
            </a:r>
            <a:endParaRPr kumimoji="1"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以下关于人工智能时代消费者行为特征的说法，正确的是：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消费者完全依赖平台推荐，缺乏主动选择权</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消费个性化主要依赖购物历史和交易记录，难以做到“千人千面”</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生成式人工智能赋予消费者主动塑造消费选择和内容创作的能力</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人机交互依旧局限于网页、</a:t>
            </a:r>
            <a:r>
              <a:rPr lang="en-US" altLang="zh-CN" sz="2800" dirty="0"/>
              <a:t>App </a:t>
            </a:r>
            <a:r>
              <a:rPr lang="zh-CN" altLang="en-US" sz="2800" dirty="0"/>
              <a:t>等机械化方式</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sp>
        <p:nvSpPr>
          <p:cNvPr id="2" name="矩形: 圆角 1"/>
          <p:cNvSpPr/>
          <p:nvPr/>
        </p:nvSpPr>
        <p:spPr>
          <a:xfrm>
            <a:off x="410072" y="3594140"/>
            <a:ext cx="2317898" cy="53162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沉浸式体验周游全球</a:t>
            </a:r>
            <a:endParaRPr lang="zh-CN" altLang="en-US" dirty="0"/>
          </a:p>
        </p:txBody>
      </p:sp>
      <p:cxnSp>
        <p:nvCxnSpPr>
          <p:cNvPr id="13" name="连接符: 肘形 12"/>
          <p:cNvCxnSpPr>
            <a:stCxn id="2" idx="3"/>
            <a:endCxn id="5" idx="1"/>
          </p:cNvCxnSpPr>
          <p:nvPr/>
        </p:nvCxnSpPr>
        <p:spPr>
          <a:xfrm flipV="1">
            <a:off x="2727970" y="1169263"/>
            <a:ext cx="1785843" cy="269069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4513813" y="948600"/>
            <a:ext cx="2317896"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智能导览系统</a:t>
            </a:r>
            <a:endParaRPr lang="zh-CN" altLang="en-US" dirty="0">
              <a:solidFill>
                <a:srgbClr val="CB2F36"/>
              </a:solidFill>
            </a:endParaRPr>
          </a:p>
        </p:txBody>
      </p:sp>
      <p:sp>
        <p:nvSpPr>
          <p:cNvPr id="6" name="矩形 5"/>
          <p:cNvSpPr/>
          <p:nvPr/>
        </p:nvSpPr>
        <p:spPr>
          <a:xfrm>
            <a:off x="4513812" y="2967960"/>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hlinkClick r:id="rId1"/>
              </a:rPr>
              <a:t>数字体验项目</a:t>
            </a:r>
            <a:endParaRPr lang="zh-CN" altLang="en-US" dirty="0">
              <a:solidFill>
                <a:srgbClr val="CB2F36"/>
              </a:solidFill>
            </a:endParaRPr>
          </a:p>
        </p:txBody>
      </p:sp>
      <p:sp>
        <p:nvSpPr>
          <p:cNvPr id="27" name="矩形 26"/>
          <p:cNvSpPr/>
          <p:nvPr/>
        </p:nvSpPr>
        <p:spPr>
          <a:xfrm>
            <a:off x="4513812" y="4842453"/>
            <a:ext cx="2616193"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人工智能生成旅游攻略</a:t>
            </a:r>
            <a:endParaRPr lang="zh-CN" altLang="en-US" dirty="0">
              <a:solidFill>
                <a:srgbClr val="CB2F36"/>
              </a:solidFill>
            </a:endParaRPr>
          </a:p>
        </p:txBody>
      </p:sp>
      <p:cxnSp>
        <p:nvCxnSpPr>
          <p:cNvPr id="43" name="直线箭头连接符 42"/>
          <p:cNvCxnSpPr>
            <a:stCxn id="5" idx="3"/>
            <a:endCxn id="10" idx="1"/>
          </p:cNvCxnSpPr>
          <p:nvPr/>
        </p:nvCxnSpPr>
        <p:spPr>
          <a:xfrm>
            <a:off x="6831709" y="1169263"/>
            <a:ext cx="1987035" cy="86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矩形 8"/>
          <p:cNvSpPr/>
          <p:nvPr/>
        </p:nvSpPr>
        <p:spPr>
          <a:xfrm>
            <a:off x="4513812" y="5688737"/>
            <a:ext cx="2616193" cy="610270"/>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人工智能助力旅游管理部门监测</a:t>
            </a:r>
            <a:endParaRPr lang="zh-CN" altLang="en-US" dirty="0">
              <a:solidFill>
                <a:srgbClr val="CB2F36"/>
              </a:solidFill>
            </a:endParaRPr>
          </a:p>
        </p:txBody>
      </p:sp>
      <p:pic>
        <p:nvPicPr>
          <p:cNvPr id="10" name="图片 9"/>
          <p:cNvPicPr>
            <a:picLocks noChangeAspect="1"/>
          </p:cNvPicPr>
          <p:nvPr/>
        </p:nvPicPr>
        <p:blipFill>
          <a:blip r:embed="rId2"/>
          <a:stretch>
            <a:fillRect/>
          </a:stretch>
        </p:blipFill>
        <p:spPr>
          <a:xfrm>
            <a:off x="8818744" y="298623"/>
            <a:ext cx="2786552" cy="1758624"/>
          </a:xfrm>
          <a:prstGeom prst="rect">
            <a:avLst/>
          </a:prstGeom>
        </p:spPr>
      </p:pic>
      <p:pic>
        <p:nvPicPr>
          <p:cNvPr id="18" name="图片 17"/>
          <p:cNvPicPr>
            <a:picLocks noChangeAspect="1"/>
          </p:cNvPicPr>
          <p:nvPr/>
        </p:nvPicPr>
        <p:blipFill>
          <a:blip r:embed="rId3"/>
          <a:stretch>
            <a:fillRect/>
          </a:stretch>
        </p:blipFill>
        <p:spPr>
          <a:xfrm>
            <a:off x="9088767" y="2327916"/>
            <a:ext cx="2442885" cy="1721411"/>
          </a:xfrm>
          <a:prstGeom prst="rect">
            <a:avLst/>
          </a:prstGeom>
        </p:spPr>
      </p:pic>
      <p:cxnSp>
        <p:nvCxnSpPr>
          <p:cNvPr id="22" name="直线箭头连接符 21"/>
          <p:cNvCxnSpPr>
            <a:stCxn id="6" idx="3"/>
            <a:endCxn id="18" idx="1"/>
          </p:cNvCxnSpPr>
          <p:nvPr/>
        </p:nvCxnSpPr>
        <p:spPr>
          <a:xfrm flipV="1">
            <a:off x="6831709" y="3188622"/>
            <a:ext cx="225705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肘形连接符 25"/>
          <p:cNvCxnSpPr>
            <a:stCxn id="2" idx="3"/>
            <a:endCxn id="6" idx="1"/>
          </p:cNvCxnSpPr>
          <p:nvPr/>
        </p:nvCxnSpPr>
        <p:spPr>
          <a:xfrm flipV="1">
            <a:off x="2727970" y="3188623"/>
            <a:ext cx="1785842" cy="67133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肘形连接符 29"/>
          <p:cNvCxnSpPr>
            <a:stCxn id="2" idx="3"/>
            <a:endCxn id="27" idx="1"/>
          </p:cNvCxnSpPr>
          <p:nvPr/>
        </p:nvCxnSpPr>
        <p:spPr>
          <a:xfrm>
            <a:off x="2727970" y="3859954"/>
            <a:ext cx="1785842" cy="120316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肘形连接符 34"/>
          <p:cNvCxnSpPr>
            <a:stCxn id="2" idx="3"/>
            <a:endCxn id="9" idx="1"/>
          </p:cNvCxnSpPr>
          <p:nvPr/>
        </p:nvCxnSpPr>
        <p:spPr>
          <a:xfrm>
            <a:off x="2727970" y="3859954"/>
            <a:ext cx="1785842" cy="213391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图片 3"/>
          <p:cNvPicPr>
            <a:picLocks noChangeAspect="1"/>
          </p:cNvPicPr>
          <p:nvPr/>
        </p:nvPicPr>
        <p:blipFill>
          <a:blip r:embed="rId4"/>
          <a:stretch>
            <a:fillRect/>
          </a:stretch>
        </p:blipFill>
        <p:spPr>
          <a:xfrm>
            <a:off x="9548288" y="4125768"/>
            <a:ext cx="1710133" cy="2709446"/>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27"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6096000" y="2868930"/>
            <a:ext cx="5690176"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人工智能与消费者福利</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1275108"/>
            <a:ext cx="10874528" cy="43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技术变革会通过流程创新或产品创新来影响企业价格和产量决策。绝大多数情况下，这类创新应用对企业和消费者都有益处，尽管也存在例外（</a:t>
            </a:r>
            <a:r>
              <a:rPr lang="en-US" altLang="zh-CN" sz="2000" dirty="0">
                <a:latin typeface="Arial" panose="020B0604020202020204" pitchFamily="34" charset="0"/>
              </a:rPr>
              <a:t>Bryan &amp; Williams</a:t>
            </a:r>
            <a:r>
              <a:rPr lang="zh-CN" altLang="en-US" sz="2000" dirty="0">
                <a:latin typeface="Arial" panose="020B0604020202020204" pitchFamily="34" charset="0"/>
              </a:rPr>
              <a:t>，</a:t>
            </a:r>
            <a:r>
              <a:rPr lang="en-US" altLang="zh-CN" sz="2000" dirty="0">
                <a:latin typeface="Arial" panose="020B0604020202020204" pitchFamily="34" charset="0"/>
              </a:rPr>
              <a:t>2021)</a:t>
            </a:r>
            <a:r>
              <a:rPr lang="zh-CN" altLang="en-US" sz="2000" dirty="0">
                <a:latin typeface="Arial" panose="020B0604020202020204" pitchFamily="34" charset="0"/>
              </a:rPr>
              <a:t>。</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人工智能作为通用技术确实像传统技术一样影响企业决策行为。现有研究通常将人工智能等同于任务自动化（</a:t>
            </a:r>
            <a:r>
              <a:rPr lang="en-US" altLang="zh-CN" sz="2000" dirty="0">
                <a:latin typeface="Arial" panose="020B0604020202020204" pitchFamily="34" charset="0"/>
              </a:rPr>
              <a:t>Acemoglu &amp; Restrepo</a:t>
            </a:r>
            <a:r>
              <a:rPr lang="zh-CN" altLang="en-US" sz="2000" dirty="0">
                <a:latin typeface="Arial" panose="020B0604020202020204" pitchFamily="34" charset="0"/>
              </a:rPr>
              <a:t>，</a:t>
            </a:r>
            <a:r>
              <a:rPr lang="en-US" altLang="zh-CN" sz="2000" dirty="0">
                <a:latin typeface="Arial" panose="020B0604020202020204" pitchFamily="34" charset="0"/>
              </a:rPr>
              <a:t>2018</a:t>
            </a:r>
            <a:r>
              <a:rPr lang="zh-CN" altLang="en-US" sz="2000" dirty="0">
                <a:latin typeface="Arial" panose="020B0604020202020204" pitchFamily="34" charset="0"/>
              </a:rPr>
              <a:t>；</a:t>
            </a:r>
            <a:r>
              <a:rPr lang="en-US" altLang="zh-CN" sz="2000" dirty="0">
                <a:latin typeface="Arial" panose="020B0604020202020204" pitchFamily="34" charset="0"/>
              </a:rPr>
              <a:t>2020</a:t>
            </a:r>
            <a:r>
              <a:rPr lang="zh-CN" altLang="en-US" sz="2000" dirty="0">
                <a:latin typeface="Arial" panose="020B0604020202020204" pitchFamily="34" charset="0"/>
              </a:rPr>
              <a:t>），可视为一种标准的流程创新。</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然而，将人工智能应用等同于自动化的倾向掩盖了一个事实，即</a:t>
            </a:r>
            <a:r>
              <a:rPr lang="zh-CN" altLang="en-US" sz="2000" b="1" dirty="0">
                <a:solidFill>
                  <a:srgbClr val="C00000"/>
                </a:solidFill>
                <a:latin typeface="Arial" panose="020B0604020202020204" pitchFamily="34" charset="0"/>
              </a:rPr>
              <a:t>人工智能最新进展主要集中在机器学习方面，算法改进、算力提升和大数据使得预测成本显著降低或预测质量更高</a:t>
            </a:r>
            <a:r>
              <a:rPr lang="zh-CN" altLang="en-US" sz="2000" dirty="0">
                <a:latin typeface="Arial" panose="020B0604020202020204" pitchFamily="34" charset="0"/>
              </a:rPr>
              <a:t>（</a:t>
            </a:r>
            <a:r>
              <a:rPr lang="en-US" altLang="zh-CN" sz="2000" dirty="0" err="1">
                <a:latin typeface="Arial" panose="020B0604020202020204" pitchFamily="34" charset="0"/>
              </a:rPr>
              <a:t>Gans</a:t>
            </a:r>
            <a:r>
              <a:rPr lang="zh-CN" altLang="en-US" sz="2000" dirty="0">
                <a:latin typeface="Arial" panose="020B0604020202020204" pitchFamily="34" charset="0"/>
              </a:rPr>
              <a:t>，</a:t>
            </a:r>
            <a:r>
              <a:rPr lang="en-US" altLang="zh-CN" sz="2000" dirty="0">
                <a:latin typeface="Arial" panose="020B0604020202020204" pitchFamily="34" charset="0"/>
              </a:rPr>
              <a:t>2022b</a:t>
            </a:r>
            <a:r>
              <a:rPr lang="zh-CN" altLang="en-US" sz="2000" dirty="0">
                <a:latin typeface="Arial" panose="020B0604020202020204" pitchFamily="34" charset="0"/>
              </a:rPr>
              <a:t>）。</a:t>
            </a:r>
            <a:endParaRPr lang="zh-CN" altLang="zh-CN" dirty="0">
              <a:latin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545429" y="1318760"/>
            <a:ext cx="11101142" cy="246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人工智能技术通过收集消费者交易行为大数据集，使用机器学习等方法构建更复杂的多特征需求预测模型，有助于企业在做出关键的价格和产量决策之前，更精确、更提前地预测需求。</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而这些决策不仅直接关系到企业的盈利能力，还对消费者福利和社会总福利有着广泛影响。</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本节探讨垄断市场情境下人工智能需求预测对消费者福利影响的理论模型</a:t>
            </a:r>
            <a:endParaRPr lang="zh-CN" altLang="zh-CN" dirty="0">
              <a:latin typeface="Arial" panose="020B0604020202020204" pitchFamily="34" charset="0"/>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96911" y="940807"/>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完全信息基准情境（</a:t>
            </a:r>
            <a:r>
              <a:rPr lang="en-US" altLang="zh-CN" sz="2000" b="1" dirty="0">
                <a:latin typeface="Arial" panose="020B0604020202020204" pitchFamily="34" charset="0"/>
              </a:rPr>
              <a:t>C</a:t>
            </a:r>
            <a:r>
              <a:rPr lang="zh-CN" altLang="en-US" sz="2000" b="1" dirty="0">
                <a:latin typeface="Arial" panose="020B0604020202020204" pitchFamily="34" charset="0"/>
              </a:rPr>
              <a:t>）</a:t>
            </a:r>
            <a:endParaRPr lang="zh-CN" altLang="zh-CN" dirty="0">
              <a:latin typeface="Arial" panose="020B0604020202020204" pitchFamily="34" charset="0"/>
            </a:endParaRPr>
          </a:p>
        </p:txBody>
      </p:sp>
      <p:sp>
        <p:nvSpPr>
          <p:cNvPr id="4" name="Rectangle 3"/>
          <p:cNvSpPr>
            <a:spLocks noChangeArrowheads="1"/>
          </p:cNvSpPr>
          <p:nvPr/>
        </p:nvSpPr>
        <p:spPr bwMode="auto">
          <a:xfrm>
            <a:off x="1117401" y="1762839"/>
            <a:ext cx="10256322" cy="333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企业可准确知晓需求参数 </a:t>
            </a:r>
            <a:r>
              <a:rPr lang="en-US" altLang="zh-CN" dirty="0">
                <a:latin typeface="Arial" panose="020B0604020202020204" pitchFamily="34" charset="0"/>
              </a:rPr>
              <a:t>θ</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线性需求，截距为</a:t>
            </a:r>
            <a:r>
              <a:rPr lang="en-US" altLang="zh-CN" dirty="0">
                <a:latin typeface="Arial" panose="020B0604020202020204" pitchFamily="34" charset="0"/>
              </a:rPr>
              <a:t>1</a:t>
            </a:r>
            <a:r>
              <a:rPr lang="zh-CN" altLang="en-US" dirty="0">
                <a:latin typeface="Arial" panose="020B0604020202020204" pitchFamily="34" charset="0"/>
              </a:rPr>
              <a:t>或</a:t>
            </a:r>
            <a:r>
              <a:rPr lang="en-US" altLang="zh-CN" dirty="0">
                <a:latin typeface="Arial" panose="020B0604020202020204" pitchFamily="34" charset="0"/>
              </a:rPr>
              <a:t>2</a:t>
            </a:r>
            <a:r>
              <a:rPr lang="zh-CN" altLang="en-US" dirty="0">
                <a:latin typeface="Arial" panose="020B0604020202020204" pitchFamily="34" charset="0"/>
              </a:rPr>
              <a:t>，概率为 </a:t>
            </a:r>
            <a:r>
              <a:rPr lang="en-US" altLang="zh-CN" dirty="0">
                <a:latin typeface="Arial" panose="020B0604020202020204" pitchFamily="34" charset="0"/>
              </a:rPr>
              <a:t>p&lt;1</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决策：</a:t>
            </a:r>
            <a:endParaRPr lang="en-US" altLang="zh-CN" dirty="0">
              <a:latin typeface="Arial" panose="020B0604020202020204" pitchFamily="34" charset="0"/>
            </a:endParaRPr>
          </a:p>
          <a:p>
            <a:pPr marL="800100" lvl="1" indent="-3429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根据 </a:t>
            </a:r>
            <a:r>
              <a:rPr lang="en-US" altLang="zh-CN" dirty="0">
                <a:latin typeface="Arial" panose="020B0604020202020204" pitchFamily="34" charset="0"/>
              </a:rPr>
              <a:t>θ </a:t>
            </a:r>
            <a:r>
              <a:rPr lang="zh-CN" altLang="en-US" dirty="0">
                <a:latin typeface="Arial" panose="020B0604020202020204" pitchFamily="34" charset="0"/>
              </a:rPr>
              <a:t>与单位成本 </a:t>
            </a:r>
            <a:r>
              <a:rPr lang="en-US" altLang="zh-CN" dirty="0">
                <a:latin typeface="Arial" panose="020B0604020202020204" pitchFamily="34" charset="0"/>
              </a:rPr>
              <a:t>c </a:t>
            </a:r>
            <a:r>
              <a:rPr lang="zh-CN" altLang="en-US" dirty="0">
                <a:latin typeface="Arial" panose="020B0604020202020204" pitchFamily="34" charset="0"/>
              </a:rPr>
              <a:t>决定最优价格、产量</a:t>
            </a:r>
            <a:endParaRPr lang="en-US" altLang="zh-CN" dirty="0">
              <a:latin typeface="Arial" panose="020B0604020202020204" pitchFamily="34" charset="0"/>
            </a:endParaRPr>
          </a:p>
          <a:p>
            <a:pPr marL="800100" lvl="1" indent="-3429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实现利润最大化</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福利测算：</a:t>
            </a:r>
            <a:r>
              <a:rPr lang="zh-CN" altLang="en-US" dirty="0">
                <a:latin typeface="Arial" panose="020B0604020202020204" pitchFamily="34" charset="0"/>
              </a:rPr>
              <a:t>消费者剩余、生产者剩余、总剩余</a:t>
            </a:r>
            <a:endParaRPr lang="en-US" altLang="zh-CN" dirty="0">
              <a:latin typeface="Arial" panose="020B0604020202020204" pitchFamily="34" charset="0"/>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96911" y="845241"/>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需求不确定情境（</a:t>
            </a:r>
            <a:r>
              <a:rPr lang="en-US" altLang="zh-CN" sz="2000" b="1" dirty="0">
                <a:latin typeface="Arial" panose="020B0604020202020204" pitchFamily="34" charset="0"/>
              </a:rPr>
              <a:t>U</a:t>
            </a:r>
            <a:r>
              <a:rPr lang="zh-CN" altLang="en-US" sz="2000" b="1" dirty="0">
                <a:latin typeface="Arial" panose="020B0604020202020204" pitchFamily="34" charset="0"/>
              </a:rPr>
              <a:t>）</a:t>
            </a:r>
            <a:endParaRPr lang="zh-CN" altLang="zh-CN" dirty="0">
              <a:latin typeface="Arial" panose="020B0604020202020204" pitchFamily="34" charset="0"/>
            </a:endParaRPr>
          </a:p>
        </p:txBody>
      </p:sp>
      <p:sp>
        <p:nvSpPr>
          <p:cNvPr id="4" name="Rectangle 3"/>
          <p:cNvSpPr>
            <a:spLocks noChangeArrowheads="1"/>
          </p:cNvSpPr>
          <p:nvPr/>
        </p:nvSpPr>
        <p:spPr bwMode="auto">
          <a:xfrm>
            <a:off x="1238767" y="1411578"/>
            <a:ext cx="10256322" cy="499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企业不知 </a:t>
            </a:r>
            <a:r>
              <a:rPr lang="en-US" altLang="zh-CN" dirty="0">
                <a:latin typeface="Arial" panose="020B0604020202020204" pitchFamily="34" charset="0"/>
              </a:rPr>
              <a:t>θ </a:t>
            </a:r>
            <a:r>
              <a:rPr lang="zh-CN" altLang="en-US" dirty="0">
                <a:latin typeface="Arial" panose="020B0604020202020204" pitchFamily="34" charset="0"/>
              </a:rPr>
              <a:t>的具体取值</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面临两类误差：</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库存过剩（低需求 → 积压）</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短缺（高需求 → 错失销售）</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决策目标：在风险与收益间权衡</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结果：</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平均价格↑</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平均产量↓</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利润下降</a:t>
            </a:r>
            <a:endParaRPr lang="en-US" altLang="zh-CN" dirty="0">
              <a:latin typeface="Arial" panose="020B0604020202020204" pitchFamily="34" charset="0"/>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96911" y="1020775"/>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完全信息 </a:t>
            </a:r>
            <a:r>
              <a:rPr lang="en-US" altLang="zh-CN" sz="2000" b="1" dirty="0">
                <a:latin typeface="Arial" panose="020B0604020202020204" pitchFamily="34" charset="0"/>
              </a:rPr>
              <a:t>vs </a:t>
            </a:r>
            <a:r>
              <a:rPr lang="zh-CN" altLang="en-US" sz="2000" b="1" dirty="0">
                <a:latin typeface="Arial" panose="020B0604020202020204" pitchFamily="34" charset="0"/>
              </a:rPr>
              <a:t>需求不确定</a:t>
            </a:r>
            <a:endParaRPr lang="zh-CN" altLang="zh-CN" dirty="0">
              <a:latin typeface="Arial" panose="020B0604020202020204" pitchFamily="34" charset="0"/>
            </a:endParaRPr>
          </a:p>
        </p:txBody>
      </p:sp>
      <p:sp>
        <p:nvSpPr>
          <p:cNvPr id="4" name="Rectangle 3"/>
          <p:cNvSpPr>
            <a:spLocks noChangeArrowheads="1"/>
          </p:cNvSpPr>
          <p:nvPr/>
        </p:nvSpPr>
        <p:spPr bwMode="auto">
          <a:xfrm>
            <a:off x="1006014" y="1635302"/>
            <a:ext cx="10256322" cy="27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完全信息（</a:t>
            </a:r>
            <a:r>
              <a:rPr lang="en-US" altLang="zh-CN" dirty="0">
                <a:latin typeface="Arial" panose="020B0604020202020204" pitchFamily="34" charset="0"/>
              </a:rPr>
              <a:t>C</a:t>
            </a:r>
            <a:r>
              <a:rPr lang="zh-CN" altLang="en-US" dirty="0">
                <a:latin typeface="Arial" panose="020B0604020202020204" pitchFamily="34" charset="0"/>
              </a:rPr>
              <a:t>）：精准匹配生产与需求 → 利润和总福利最大化</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不确定（</a:t>
            </a:r>
            <a:r>
              <a:rPr lang="en-US" altLang="zh-CN" dirty="0">
                <a:latin typeface="Arial" panose="020B0604020202020204" pitchFamily="34" charset="0"/>
              </a:rPr>
              <a:t>U</a:t>
            </a:r>
            <a:r>
              <a:rPr lang="zh-CN" altLang="en-US" dirty="0">
                <a:latin typeface="Arial" panose="020B0604020202020204" pitchFamily="34" charset="0"/>
              </a:rPr>
              <a:t>）：产量、价格“折中” → 利润下降</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情境差异举例：</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高 </a:t>
            </a:r>
            <a:r>
              <a:rPr lang="en-US" altLang="zh-CN" dirty="0">
                <a:latin typeface="Arial" panose="020B0604020202020204" pitchFamily="34" charset="0"/>
              </a:rPr>
              <a:t>p</a:t>
            </a:r>
            <a:r>
              <a:rPr lang="zh-CN" altLang="en-US" dirty="0">
                <a:latin typeface="Arial" panose="020B0604020202020204" pitchFamily="34" charset="0"/>
              </a:rPr>
              <a:t>（低需求概率大） → 企业保守产量，错失高需求利润</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低 </a:t>
            </a:r>
            <a:r>
              <a:rPr lang="en-US" altLang="zh-CN" dirty="0">
                <a:latin typeface="Arial" panose="020B0604020202020204" pitchFamily="34" charset="0"/>
              </a:rPr>
              <a:t>p</a:t>
            </a:r>
            <a:r>
              <a:rPr lang="zh-CN" altLang="en-US" dirty="0">
                <a:latin typeface="Arial" panose="020B0604020202020204" pitchFamily="34" charset="0"/>
              </a:rPr>
              <a:t>（高需求概率大） → 企业增加产量，但库存风险高</a:t>
            </a:r>
            <a:endParaRPr lang="en-US" altLang="zh-CN" dirty="0">
              <a:latin typeface="Arial" panose="020B0604020202020204" pitchFamily="34" charset="0"/>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96911" y="845241"/>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en-US" altLang="zh-CN" sz="2000" b="1" dirty="0">
                <a:latin typeface="Arial" panose="020B0604020202020204" pitchFamily="34" charset="0"/>
              </a:rPr>
              <a:t>AI</a:t>
            </a:r>
            <a:r>
              <a:rPr lang="zh-CN" altLang="en-US" sz="2000" b="1" dirty="0">
                <a:latin typeface="Arial" panose="020B0604020202020204" pitchFamily="34" charset="0"/>
              </a:rPr>
              <a:t>预测的假设与意义</a:t>
            </a:r>
            <a:endParaRPr lang="zh-CN" altLang="zh-CN" dirty="0">
              <a:latin typeface="Arial" panose="020B0604020202020204" pitchFamily="34" charset="0"/>
            </a:endParaRPr>
          </a:p>
        </p:txBody>
      </p:sp>
      <p:sp>
        <p:nvSpPr>
          <p:cNvPr id="4" name="Rectangle 3"/>
          <p:cNvSpPr>
            <a:spLocks noChangeArrowheads="1"/>
          </p:cNvSpPr>
          <p:nvPr/>
        </p:nvSpPr>
        <p:spPr bwMode="auto">
          <a:xfrm>
            <a:off x="1051450" y="1510353"/>
            <a:ext cx="10256322" cy="333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假设：</a:t>
            </a:r>
            <a:r>
              <a:rPr lang="en-US" altLang="zh-CN" dirty="0">
                <a:latin typeface="Arial" panose="020B0604020202020204" pitchFamily="34" charset="0"/>
              </a:rPr>
              <a:t>AI</a:t>
            </a:r>
            <a:r>
              <a:rPr lang="zh-CN" altLang="en-US" dirty="0">
                <a:latin typeface="Arial" panose="020B0604020202020204" pitchFamily="34" charset="0"/>
              </a:rPr>
              <a:t>可完美预测需求参数 </a:t>
            </a:r>
            <a:r>
              <a:rPr lang="en-US" altLang="zh-CN" dirty="0">
                <a:latin typeface="Arial" panose="020B0604020202020204" pitchFamily="34" charset="0"/>
              </a:rPr>
              <a:t>θ</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应用场景：预测结果在定价与产量决策前获得</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作用机制：</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消除需求不确定性</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提高产量与价格策略的精确性</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现实意义：虽难完美，但有助揭示</a:t>
            </a:r>
            <a:r>
              <a:rPr lang="en-US" altLang="zh-CN" dirty="0">
                <a:latin typeface="Arial" panose="020B0604020202020204" pitchFamily="34" charset="0"/>
              </a:rPr>
              <a:t>AI</a:t>
            </a:r>
            <a:r>
              <a:rPr lang="zh-CN" altLang="en-US" dirty="0">
                <a:latin typeface="Arial" panose="020B0604020202020204" pitchFamily="34" charset="0"/>
              </a:rPr>
              <a:t>潜在收益</a:t>
            </a:r>
            <a:endParaRPr lang="en-US" altLang="zh-CN" dirty="0">
              <a:latin typeface="Arial" panose="020B0604020202020204" pitchFamily="34" charset="0"/>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96911" y="845241"/>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en-US" altLang="zh-CN" sz="2000" b="1" dirty="0">
                <a:latin typeface="Arial" panose="020B0604020202020204" pitchFamily="34" charset="0"/>
              </a:rPr>
              <a:t>AI</a:t>
            </a:r>
            <a:r>
              <a:rPr lang="zh-CN" altLang="en-US" sz="2000" b="1" dirty="0">
                <a:latin typeface="Arial" panose="020B0604020202020204" pitchFamily="34" charset="0"/>
              </a:rPr>
              <a:t>对企业利润的影响</a:t>
            </a:r>
            <a:endParaRPr lang="zh-CN" altLang="zh-CN" dirty="0">
              <a:latin typeface="Arial" panose="020B0604020202020204" pitchFamily="34" charset="0"/>
            </a:endParaRPr>
          </a:p>
        </p:txBody>
      </p:sp>
      <p:sp>
        <p:nvSpPr>
          <p:cNvPr id="4" name="Rectangle 3"/>
          <p:cNvSpPr>
            <a:spLocks noChangeArrowheads="1"/>
          </p:cNvSpPr>
          <p:nvPr/>
        </p:nvSpPr>
        <p:spPr bwMode="auto">
          <a:xfrm>
            <a:off x="1006014" y="1709666"/>
            <a:ext cx="10256322" cy="333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无论 </a:t>
            </a:r>
            <a:r>
              <a:rPr lang="en-US" altLang="zh-CN" dirty="0">
                <a:latin typeface="Arial" panose="020B0604020202020204" pitchFamily="34" charset="0"/>
              </a:rPr>
              <a:t>p </a:t>
            </a:r>
            <a:r>
              <a:rPr lang="zh-CN" altLang="en-US" dirty="0">
                <a:latin typeface="Arial" panose="020B0604020202020204" pitchFamily="34" charset="0"/>
              </a:rPr>
              <a:t>大小，</a:t>
            </a:r>
            <a:r>
              <a:rPr lang="en-US" altLang="zh-CN" dirty="0">
                <a:latin typeface="Arial" panose="020B0604020202020204" pitchFamily="34" charset="0"/>
              </a:rPr>
              <a:t>AI</a:t>
            </a:r>
            <a:r>
              <a:rPr lang="zh-CN" altLang="en-US" dirty="0">
                <a:latin typeface="Arial" panose="020B0604020202020204" pitchFamily="34" charset="0"/>
              </a:rPr>
              <a:t>预测均提升利润</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高 </a:t>
            </a:r>
            <a:r>
              <a:rPr lang="en-US" altLang="zh-CN" dirty="0">
                <a:latin typeface="Arial" panose="020B0604020202020204" pitchFamily="34" charset="0"/>
              </a:rPr>
              <a:t>p </a:t>
            </a:r>
            <a:r>
              <a:rPr lang="zh-CN" altLang="en-US" dirty="0">
                <a:latin typeface="Arial" panose="020B0604020202020204" pitchFamily="34" charset="0"/>
              </a:rPr>
              <a:t>情况（高需求概率低）：</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原本保守策略 → </a:t>
            </a:r>
            <a:r>
              <a:rPr lang="en-US" altLang="zh-CN" dirty="0">
                <a:latin typeface="Arial" panose="020B0604020202020204" pitchFamily="34" charset="0"/>
              </a:rPr>
              <a:t>AI</a:t>
            </a:r>
            <a:r>
              <a:rPr lang="zh-CN" altLang="en-US" dirty="0">
                <a:latin typeface="Arial" panose="020B0604020202020204" pitchFamily="34" charset="0"/>
              </a:rPr>
              <a:t>帮助抓住高需求机会</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低 </a:t>
            </a:r>
            <a:r>
              <a:rPr lang="en-US" altLang="zh-CN" dirty="0">
                <a:latin typeface="Arial" panose="020B0604020202020204" pitchFamily="34" charset="0"/>
              </a:rPr>
              <a:t>p </a:t>
            </a:r>
            <a:r>
              <a:rPr lang="zh-CN" altLang="en-US" dirty="0">
                <a:latin typeface="Arial" panose="020B0604020202020204" pitchFamily="34" charset="0"/>
              </a:rPr>
              <a:t>情况（高需求概率高）：</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原本大量生产 → </a:t>
            </a:r>
            <a:r>
              <a:rPr lang="en-US" altLang="zh-CN" dirty="0">
                <a:latin typeface="Arial" panose="020B0604020202020204" pitchFamily="34" charset="0"/>
              </a:rPr>
              <a:t>AI</a:t>
            </a:r>
            <a:r>
              <a:rPr lang="zh-CN" altLang="en-US" dirty="0">
                <a:latin typeface="Arial" panose="020B0604020202020204" pitchFamily="34" charset="0"/>
              </a:rPr>
              <a:t>减少过量产出、节约成本</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实例：季节性垄断市场、新兴电子产品行业</a:t>
            </a:r>
            <a:endParaRPr lang="en-US" altLang="zh-CN" dirty="0">
              <a:latin typeface="Arial" panose="020B0604020202020204" pitchFamily="34" charset="0"/>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850151" y="1433372"/>
            <a:ext cx="10874528" cy="283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en-US" altLang="zh-CN" sz="2000" b="1" dirty="0">
                <a:latin typeface="Arial" panose="020B0604020202020204" pitchFamily="34" charset="0"/>
              </a:rPr>
              <a:t>AI</a:t>
            </a:r>
            <a:r>
              <a:rPr lang="zh-CN" altLang="en-US" sz="2000" b="1" dirty="0">
                <a:latin typeface="Arial" panose="020B0604020202020204" pitchFamily="34" charset="0"/>
              </a:rPr>
              <a:t>对消费者福利的影响</a:t>
            </a:r>
            <a:endParaRPr lang="en-US" altLang="zh-CN" sz="2000" b="1"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总体趋势：消费者剩余下降</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高 </a:t>
            </a:r>
            <a:r>
              <a:rPr lang="en-US" altLang="zh-CN" dirty="0">
                <a:latin typeface="Arial" panose="020B0604020202020204" pitchFamily="34" charset="0"/>
              </a:rPr>
              <a:t>p</a:t>
            </a:r>
            <a:r>
              <a:rPr lang="zh-CN" altLang="en-US" dirty="0">
                <a:latin typeface="Arial" panose="020B0604020202020204" pitchFamily="34" charset="0"/>
              </a:rPr>
              <a:t>：旺季价格上涨 → 消费者剩余减少</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低 </a:t>
            </a:r>
            <a:r>
              <a:rPr lang="en-US" altLang="zh-CN" dirty="0">
                <a:latin typeface="Arial" panose="020B0604020202020204" pitchFamily="34" charset="0"/>
              </a:rPr>
              <a:t>p</a:t>
            </a:r>
            <a:r>
              <a:rPr lang="zh-CN" altLang="en-US" dirty="0">
                <a:latin typeface="Arial" panose="020B0604020202020204" pitchFamily="34" charset="0"/>
              </a:rPr>
              <a:t>：高需求时价格上升幅度大于产量增加 → 消费者剩余减少</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机制：价格调整速度快且精准，削弱了消费者在价格低时获益的机会</a:t>
            </a:r>
            <a:endParaRPr lang="zh-CN" altLang="zh-CN" dirty="0">
              <a:latin typeface="Arial" panose="020B0604020202020204" pitchFamily="34" charset="0"/>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931464" y="925570"/>
            <a:ext cx="10874528" cy="394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en-US" altLang="zh-CN" sz="2000" b="1" dirty="0">
                <a:latin typeface="Arial" panose="020B0604020202020204" pitchFamily="34" charset="0"/>
              </a:rPr>
              <a:t>AI</a:t>
            </a:r>
            <a:r>
              <a:rPr lang="zh-CN" altLang="en-US" sz="2000" b="1" dirty="0">
                <a:latin typeface="Arial" panose="020B0604020202020204" pitchFamily="34" charset="0"/>
              </a:rPr>
              <a:t>对社会总福利的影响</a:t>
            </a:r>
            <a:endParaRPr lang="en-US" altLang="zh-CN" sz="2000" b="1"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总剩余 </a:t>
            </a:r>
            <a:r>
              <a:rPr lang="en-US" altLang="zh-CN" dirty="0">
                <a:latin typeface="Arial" panose="020B0604020202020204" pitchFamily="34" charset="0"/>
              </a:rPr>
              <a:t>= </a:t>
            </a:r>
            <a:r>
              <a:rPr lang="zh-CN" altLang="en-US" dirty="0">
                <a:latin typeface="Arial" panose="020B0604020202020204" pitchFamily="34" charset="0"/>
              </a:rPr>
              <a:t>企业利润 </a:t>
            </a:r>
            <a:r>
              <a:rPr lang="en-US" altLang="zh-CN" dirty="0">
                <a:latin typeface="Arial" panose="020B0604020202020204" pitchFamily="34" charset="0"/>
              </a:rPr>
              <a:t>+ </a:t>
            </a:r>
            <a:r>
              <a:rPr lang="zh-CN" altLang="en-US" dirty="0">
                <a:latin typeface="Arial" panose="020B0604020202020204" pitchFamily="34" charset="0"/>
              </a:rPr>
              <a:t>消费者剩余</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应用后：</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企业利润大幅↑</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消费者剩余略↓</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总福利净增（效率提升）</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机制：减少资源浪费、优化供给匹配</a:t>
            </a:r>
            <a:endParaRPr lang="zh-CN" altLang="zh-CN" dirty="0">
              <a:latin typeface="Arial" panose="020B060402020202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sp>
        <p:nvSpPr>
          <p:cNvPr id="2" name="矩形: 圆角 1"/>
          <p:cNvSpPr/>
          <p:nvPr/>
        </p:nvSpPr>
        <p:spPr>
          <a:xfrm>
            <a:off x="444796" y="3398117"/>
            <a:ext cx="2317898" cy="53162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a:t>
            </a:r>
            <a:endParaRPr lang="zh-CN" altLang="en-US" dirty="0"/>
          </a:p>
        </p:txBody>
      </p:sp>
      <p:cxnSp>
        <p:nvCxnSpPr>
          <p:cNvPr id="13" name="连接符: 肘形 12"/>
          <p:cNvCxnSpPr>
            <a:stCxn id="2" idx="3"/>
            <a:endCxn id="5" idx="1"/>
          </p:cNvCxnSpPr>
          <p:nvPr/>
        </p:nvCxnSpPr>
        <p:spPr>
          <a:xfrm flipV="1">
            <a:off x="2762694" y="1435484"/>
            <a:ext cx="1015410" cy="22284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3778104" y="1214821"/>
            <a:ext cx="2317896"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扩大消费总量</a:t>
            </a:r>
            <a:endParaRPr lang="zh-CN" altLang="en-US" dirty="0">
              <a:solidFill>
                <a:srgbClr val="CB2F36"/>
              </a:solidFill>
            </a:endParaRPr>
          </a:p>
        </p:txBody>
      </p:sp>
      <p:sp>
        <p:nvSpPr>
          <p:cNvPr id="6" name="矩形 5"/>
          <p:cNvSpPr/>
          <p:nvPr/>
        </p:nvSpPr>
        <p:spPr>
          <a:xfrm>
            <a:off x="3778103" y="3434279"/>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优化消费结构</a:t>
            </a:r>
            <a:endParaRPr lang="zh-CN" altLang="en-US" dirty="0">
              <a:solidFill>
                <a:srgbClr val="CB2F36"/>
              </a:solidFill>
            </a:endParaRPr>
          </a:p>
        </p:txBody>
      </p:sp>
      <p:sp>
        <p:nvSpPr>
          <p:cNvPr id="27" name="矩形 26"/>
          <p:cNvSpPr/>
          <p:nvPr/>
        </p:nvSpPr>
        <p:spPr>
          <a:xfrm>
            <a:off x="3778103" y="5674302"/>
            <a:ext cx="2317897" cy="44132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B2F36"/>
                </a:solidFill>
              </a:rPr>
              <a:t>促进产业升级</a:t>
            </a:r>
            <a:endParaRPr lang="zh-CN" altLang="en-US" dirty="0">
              <a:solidFill>
                <a:srgbClr val="CB2F36"/>
              </a:solidFill>
            </a:endParaRPr>
          </a:p>
        </p:txBody>
      </p:sp>
      <p:cxnSp>
        <p:nvCxnSpPr>
          <p:cNvPr id="43" name="直线箭头连接符 42"/>
          <p:cNvCxnSpPr>
            <a:stCxn id="5" idx="3"/>
            <a:endCxn id="21" idx="1"/>
          </p:cNvCxnSpPr>
          <p:nvPr/>
        </p:nvCxnSpPr>
        <p:spPr>
          <a:xfrm flipV="1">
            <a:off x="6096000" y="1425201"/>
            <a:ext cx="1230775" cy="102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线箭头连接符 21"/>
          <p:cNvCxnSpPr>
            <a:stCxn id="6" idx="3"/>
            <a:endCxn id="24" idx="1"/>
          </p:cNvCxnSpPr>
          <p:nvPr/>
        </p:nvCxnSpPr>
        <p:spPr>
          <a:xfrm flipV="1">
            <a:off x="6096000" y="3654941"/>
            <a:ext cx="12307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肘形连接符 29"/>
          <p:cNvCxnSpPr>
            <a:stCxn id="2" idx="3"/>
            <a:endCxn id="27" idx="1"/>
          </p:cNvCxnSpPr>
          <p:nvPr/>
        </p:nvCxnSpPr>
        <p:spPr>
          <a:xfrm>
            <a:off x="2762694" y="3663931"/>
            <a:ext cx="1015409" cy="223103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线箭头连接符 10"/>
          <p:cNvCxnSpPr>
            <a:stCxn id="2" idx="3"/>
            <a:endCxn id="6" idx="1"/>
          </p:cNvCxnSpPr>
          <p:nvPr/>
        </p:nvCxnSpPr>
        <p:spPr>
          <a:xfrm flipV="1">
            <a:off x="2762694" y="3654942"/>
            <a:ext cx="1015409" cy="89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矩形 20"/>
          <p:cNvSpPr/>
          <p:nvPr/>
        </p:nvSpPr>
        <p:spPr>
          <a:xfrm>
            <a:off x="7326775" y="977577"/>
            <a:ext cx="4414615" cy="89524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sz="1600" dirty="0"/>
              <a:t>根据市场调研公司尼尔森</a:t>
            </a:r>
            <a:r>
              <a:rPr kumimoji="1" lang="en-US" altLang="zh-CN" sz="1600" dirty="0"/>
              <a:t>IQ&amp;GFK</a:t>
            </a:r>
            <a:r>
              <a:rPr kumimoji="1" lang="zh-CN" altLang="en-US" sz="1600" dirty="0"/>
              <a:t>的调研结果显示，超七成的消费者愿意为人工智能功能付费，可接受在原有产品价格上浮</a:t>
            </a:r>
            <a:r>
              <a:rPr kumimoji="1" lang="en-US" altLang="zh-CN" sz="1600" dirty="0"/>
              <a:t>15%</a:t>
            </a:r>
            <a:r>
              <a:rPr kumimoji="1" lang="zh-CN" altLang="en-US" sz="1600" dirty="0"/>
              <a:t>。</a:t>
            </a:r>
            <a:endParaRPr kumimoji="1" lang="zh-CN" altLang="en-US" sz="1600" dirty="0"/>
          </a:p>
        </p:txBody>
      </p:sp>
      <p:sp>
        <p:nvSpPr>
          <p:cNvPr id="24" name="矩形 23"/>
          <p:cNvSpPr/>
          <p:nvPr/>
        </p:nvSpPr>
        <p:spPr>
          <a:xfrm>
            <a:off x="7326774" y="3088345"/>
            <a:ext cx="4414615" cy="113319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sz="1600" dirty="0"/>
              <a:t>推动消费者的偏好从传统的“实物型消费”转向更加注重体验的</a:t>
            </a:r>
            <a:r>
              <a:rPr kumimoji="1" lang="zh-CN" altLang="en-US" sz="1600" b="1" dirty="0"/>
              <a:t>“服务型消费”</a:t>
            </a:r>
            <a:r>
              <a:rPr kumimoji="1" lang="zh-CN" altLang="en-US" sz="1600" dirty="0"/>
              <a:t>，也推动消费结构从</a:t>
            </a:r>
            <a:r>
              <a:rPr kumimoji="1" lang="zh-CN" altLang="en-US" sz="1600" b="1" dirty="0">
                <a:hlinkClick r:id="rId1"/>
              </a:rPr>
              <a:t>“二八定律”</a:t>
            </a:r>
            <a:r>
              <a:rPr kumimoji="1" lang="zh-CN" altLang="en-US" sz="1600" dirty="0"/>
              <a:t>向</a:t>
            </a:r>
            <a:r>
              <a:rPr kumimoji="1" lang="zh-CN" altLang="en-US" sz="1600" b="1" dirty="0"/>
              <a:t>“长尾效应”</a:t>
            </a:r>
            <a:r>
              <a:rPr kumimoji="1" lang="zh-CN" altLang="en-US" sz="1600" dirty="0"/>
              <a:t>演进，满足更多样化、更个性化的需求。</a:t>
            </a:r>
            <a:endParaRPr kumimoji="1" lang="zh-CN" altLang="en-US" sz="1600" dirty="0"/>
          </a:p>
        </p:txBody>
      </p:sp>
      <p:sp>
        <p:nvSpPr>
          <p:cNvPr id="34" name="矩形 33"/>
          <p:cNvSpPr/>
          <p:nvPr/>
        </p:nvSpPr>
        <p:spPr>
          <a:xfrm>
            <a:off x="7326773" y="5428610"/>
            <a:ext cx="4414615" cy="93270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kumimoji="1" lang="zh-CN" altLang="en-US" sz="1600" dirty="0"/>
              <a:t>形成“</a:t>
            </a:r>
            <a:r>
              <a:rPr kumimoji="1" lang="zh-CN" altLang="en-US" sz="1600" b="1" dirty="0"/>
              <a:t>需求牵引技术、技术创造需求</a:t>
            </a:r>
            <a:r>
              <a:rPr kumimoji="1" lang="zh-CN" altLang="en-US" sz="1600" dirty="0"/>
              <a:t>”的良性循环，倒逼企业提升技术能力，推动产业向高质量发展转型。</a:t>
            </a:r>
            <a:endParaRPr kumimoji="1" lang="zh-CN" altLang="en-US" sz="1600" dirty="0"/>
          </a:p>
        </p:txBody>
      </p:sp>
      <p:cxnSp>
        <p:nvCxnSpPr>
          <p:cNvPr id="37" name="直线箭头连接符 36"/>
          <p:cNvCxnSpPr>
            <a:stCxn id="27" idx="3"/>
            <a:endCxn id="34" idx="1"/>
          </p:cNvCxnSpPr>
          <p:nvPr/>
        </p:nvCxnSpPr>
        <p:spPr>
          <a:xfrm flipV="1">
            <a:off x="6096000" y="5894964"/>
            <a:ext cx="123077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191323" y="4863518"/>
            <a:ext cx="2824843" cy="923330"/>
          </a:xfrm>
          <a:prstGeom prst="rect">
            <a:avLst/>
          </a:prstGeom>
          <a:noFill/>
        </p:spPr>
        <p:txBody>
          <a:bodyPr wrap="square" rtlCol="0">
            <a:spAutoFit/>
          </a:bodyPr>
          <a:lstStyle/>
          <a:p>
            <a:r>
              <a:rPr kumimoji="1" lang="zh-CN" altLang="en-US" b="1" dirty="0"/>
              <a:t>课堂互动：</a:t>
            </a:r>
            <a:r>
              <a:rPr kumimoji="1" lang="zh-CN" altLang="en-US" dirty="0"/>
              <a:t>什么是“二八定律”？什么是“长尾效应”？</a:t>
            </a:r>
            <a:endParaRPr kumimoji="1" lang="zh-CN" altLang="en-US"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7" grpId="0" animBg="1"/>
      <p:bldP spid="21" grpId="0" animBg="1"/>
      <p:bldP spid="24" grpId="0" animBg="1"/>
      <p:bldP spid="34" grpId="0" animBg="1"/>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人工智能与消费者福利</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929664" y="970427"/>
            <a:ext cx="10874528" cy="394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小结</a:t>
            </a:r>
            <a:endParaRPr lang="en-US" altLang="zh-CN" sz="2000" b="1"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信息价值：消除不确定性显著提升决策效率</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预测对垄断市场的三点影响：</a:t>
            </a:r>
            <a:endParaRPr lang="en-US" altLang="zh-CN" dirty="0">
              <a:latin typeface="Arial" panose="020B0604020202020204" pitchFamily="34" charset="0"/>
            </a:endParaRPr>
          </a:p>
          <a:p>
            <a:pPr marL="800100" lvl="1" indent="-342900" algn="just" eaLnBrk="0" fontAlgn="base" hangingPunct="0">
              <a:lnSpc>
                <a:spcPct val="200000"/>
              </a:lnSpc>
              <a:spcBef>
                <a:spcPct val="0"/>
              </a:spcBef>
              <a:spcAft>
                <a:spcPct val="0"/>
              </a:spcAft>
              <a:buFont typeface="+mj-lt"/>
              <a:buAutoNum type="arabicPeriod"/>
            </a:pPr>
            <a:r>
              <a:rPr lang="zh-CN" altLang="en-US" dirty="0">
                <a:latin typeface="Arial" panose="020B0604020202020204" pitchFamily="34" charset="0"/>
              </a:rPr>
              <a:t>利润必然增加</a:t>
            </a:r>
            <a:endParaRPr lang="en-US" altLang="zh-CN" dirty="0">
              <a:latin typeface="Arial" panose="020B0604020202020204" pitchFamily="34" charset="0"/>
            </a:endParaRPr>
          </a:p>
          <a:p>
            <a:pPr marL="800100" lvl="1" indent="-342900" algn="just" eaLnBrk="0" fontAlgn="base" hangingPunct="0">
              <a:lnSpc>
                <a:spcPct val="200000"/>
              </a:lnSpc>
              <a:spcBef>
                <a:spcPct val="0"/>
              </a:spcBef>
              <a:spcAft>
                <a:spcPct val="0"/>
              </a:spcAft>
              <a:buFont typeface="+mj-lt"/>
              <a:buAutoNum type="arabicPeriod"/>
            </a:pPr>
            <a:r>
              <a:rPr lang="zh-CN" altLang="en-US" dirty="0">
                <a:latin typeface="Arial" panose="020B0604020202020204" pitchFamily="34" charset="0"/>
              </a:rPr>
              <a:t>消费者剩余可能下降</a:t>
            </a:r>
            <a:endParaRPr lang="en-US" altLang="zh-CN" dirty="0">
              <a:latin typeface="Arial" panose="020B0604020202020204" pitchFamily="34" charset="0"/>
            </a:endParaRPr>
          </a:p>
          <a:p>
            <a:pPr marL="800100" lvl="1" indent="-342900" algn="just" eaLnBrk="0" fontAlgn="base" hangingPunct="0">
              <a:lnSpc>
                <a:spcPct val="200000"/>
              </a:lnSpc>
              <a:spcBef>
                <a:spcPct val="0"/>
              </a:spcBef>
              <a:spcAft>
                <a:spcPct val="0"/>
              </a:spcAft>
              <a:buFont typeface="+mj-lt"/>
              <a:buAutoNum type="arabicPeriod"/>
            </a:pPr>
            <a:r>
              <a:rPr lang="zh-CN" altLang="en-US" dirty="0">
                <a:latin typeface="Arial" panose="020B0604020202020204" pitchFamily="34" charset="0"/>
              </a:rPr>
              <a:t>社会总福利增加</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政策启示：需在效率与公平间寻找平衡</a:t>
            </a:r>
            <a:endParaRPr lang="zh-CN" altLang="zh-CN" dirty="0">
              <a:latin typeface="Arial" panose="020B0604020202020204" pitchFamily="34" charset="0"/>
            </a:endParaRP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04</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FOUR</a:t>
            </a:r>
            <a:endParaRPr lang="zh-CN" altLang="en-US" sz="2400" dirty="0">
              <a:solidFill>
                <a:schemeClr val="accent1"/>
              </a:solidFill>
            </a:endParaRPr>
          </a:p>
        </p:txBody>
      </p:sp>
      <p:sp>
        <p:nvSpPr>
          <p:cNvPr id="25" name="文本框 24"/>
          <p:cNvSpPr txBox="1"/>
          <p:nvPr/>
        </p:nvSpPr>
        <p:spPr>
          <a:xfrm>
            <a:off x="6096000" y="2868930"/>
            <a:ext cx="5690176"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人工智能与消费者权益</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6" name="Rectangle 3"/>
          <p:cNvSpPr>
            <a:spLocks noChangeArrowheads="1"/>
          </p:cNvSpPr>
          <p:nvPr/>
        </p:nvSpPr>
        <p:spPr bwMode="auto">
          <a:xfrm>
            <a:off x="837038" y="1290046"/>
            <a:ext cx="5781852" cy="307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l"/>
            </a:pPr>
            <a:r>
              <a:rPr lang="en-US" altLang="zh-CN" sz="2000" b="1" dirty="0">
                <a:latin typeface="Arial" panose="020B0604020202020204" pitchFamily="34" charset="0"/>
              </a:rPr>
              <a:t>AI</a:t>
            </a:r>
            <a:r>
              <a:rPr lang="zh-CN" altLang="en-US" sz="2000" b="1" dirty="0">
                <a:latin typeface="Arial" panose="020B0604020202020204" pitchFamily="34" charset="0"/>
              </a:rPr>
              <a:t>是“双刃剑”：效率提升 </a:t>
            </a:r>
            <a:r>
              <a:rPr lang="en-US" altLang="zh-CN" sz="2000" b="1" dirty="0">
                <a:latin typeface="Arial" panose="020B0604020202020204" pitchFamily="34" charset="0"/>
              </a:rPr>
              <a:t>vs </a:t>
            </a:r>
            <a:r>
              <a:rPr lang="zh-CN" altLang="en-US" sz="2000" b="1" dirty="0">
                <a:latin typeface="Arial" panose="020B0604020202020204" pitchFamily="34" charset="0"/>
              </a:rPr>
              <a:t>权益风险</a:t>
            </a:r>
            <a:endParaRPr lang="en-US" altLang="zh-CN" sz="2000" b="1"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核心问题：</a:t>
            </a:r>
            <a:r>
              <a:rPr lang="zh-CN" altLang="en-US" sz="2000" dirty="0">
                <a:latin typeface="Arial" panose="020B0604020202020204" pitchFamily="34" charset="0"/>
              </a:rPr>
              <a:t>信息泄露、数据安全、算法歧视</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对策方向：</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提升消费者自我保护意识</a:t>
            </a:r>
            <a:endParaRPr lang="en-US" altLang="zh-CN" sz="2000"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完善政府法律与监管</a:t>
            </a:r>
            <a:endParaRPr lang="zh-CN" altLang="zh-CN" dirty="0">
              <a:latin typeface="Arial" panose="020B0604020202020204" pitchFamily="34" charset="0"/>
            </a:endParaRPr>
          </a:p>
        </p:txBody>
      </p:sp>
      <p:sp>
        <p:nvSpPr>
          <p:cNvPr id="3" name="圆角矩形 2"/>
          <p:cNvSpPr/>
          <p:nvPr/>
        </p:nvSpPr>
        <p:spPr>
          <a:xfrm>
            <a:off x="7095281" y="1400537"/>
            <a:ext cx="1574157" cy="6944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t>效率提升</a:t>
            </a:r>
            <a:endParaRPr kumimoji="1" lang="zh-CN" altLang="en-US" sz="2000" b="1" dirty="0"/>
          </a:p>
        </p:txBody>
      </p:sp>
      <p:sp>
        <p:nvSpPr>
          <p:cNvPr id="4" name="圆角矩形 3"/>
          <p:cNvSpPr/>
          <p:nvPr/>
        </p:nvSpPr>
        <p:spPr>
          <a:xfrm>
            <a:off x="10106627" y="1400536"/>
            <a:ext cx="1574157" cy="6944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2000" b="1" dirty="0"/>
              <a:t>权益风险</a:t>
            </a:r>
            <a:endParaRPr kumimoji="1" lang="zh-CN" altLang="en-US" sz="2000" b="1" dirty="0"/>
          </a:p>
        </p:txBody>
      </p:sp>
      <p:sp>
        <p:nvSpPr>
          <p:cNvPr id="7" name="左右箭头 6"/>
          <p:cNvSpPr/>
          <p:nvPr/>
        </p:nvSpPr>
        <p:spPr>
          <a:xfrm>
            <a:off x="8709949" y="1620454"/>
            <a:ext cx="1356166" cy="254644"/>
          </a:xfrm>
          <a:prstGeom prst="leftRight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15" name="文本框 14"/>
          <p:cNvSpPr txBox="1"/>
          <p:nvPr/>
        </p:nvSpPr>
        <p:spPr>
          <a:xfrm>
            <a:off x="373181" y="1109251"/>
            <a:ext cx="5272644" cy="400110"/>
          </a:xfrm>
          <a:prstGeom prst="rect">
            <a:avLst/>
          </a:prstGeom>
          <a:noFill/>
        </p:spPr>
        <p:txBody>
          <a:bodyPr wrap="square" rtlCol="0">
            <a:spAutoFit/>
          </a:bodyPr>
          <a:lstStyle/>
          <a:p>
            <a:r>
              <a:rPr lang="zh-CN" altLang="en-US" sz="2000" b="1" dirty="0"/>
              <a:t>一、消费者信息泄露</a:t>
            </a:r>
            <a:endParaRPr lang="zh-CN" altLang="en-US" sz="2000" b="1" dirty="0"/>
          </a:p>
        </p:txBody>
      </p:sp>
      <p:sp>
        <p:nvSpPr>
          <p:cNvPr id="6" name="Rectangle 3"/>
          <p:cNvSpPr>
            <a:spLocks noChangeArrowheads="1"/>
          </p:cNvSpPr>
          <p:nvPr/>
        </p:nvSpPr>
        <p:spPr bwMode="auto">
          <a:xfrm>
            <a:off x="696911" y="1550805"/>
            <a:ext cx="7805405" cy="419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信息经济学视角：</a:t>
            </a:r>
            <a:r>
              <a:rPr lang="zh-CN" altLang="en-US" dirty="0">
                <a:latin typeface="Arial" panose="020B0604020202020204" pitchFamily="34" charset="0"/>
              </a:rPr>
              <a:t>交易双方信息不对称</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en-US" altLang="zh-CN" dirty="0">
                <a:latin typeface="Arial" panose="020B0604020202020204" pitchFamily="34" charset="0"/>
              </a:rPr>
              <a:t>AI</a:t>
            </a:r>
            <a:r>
              <a:rPr lang="zh-CN" altLang="en-US" dirty="0">
                <a:latin typeface="Arial" panose="020B0604020202020204" pitchFamily="34" charset="0"/>
              </a:rPr>
              <a:t>降低了信息收集成本 → 风险增加</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（一）交易行为与信息泄露：</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数据持久性与反复使用</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平台过度收集数据</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身份盗用、敲诈勒索等风险</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案例：</a:t>
            </a:r>
            <a:r>
              <a:rPr lang="en-US" altLang="zh-CN" dirty="0">
                <a:latin typeface="Arial" panose="020B0604020202020204" pitchFamily="34" charset="0"/>
              </a:rPr>
              <a:t>2024</a:t>
            </a:r>
            <a:r>
              <a:rPr lang="zh-CN" altLang="en-US" dirty="0">
                <a:latin typeface="Arial" panose="020B0604020202020204" pitchFamily="34" charset="0"/>
              </a:rPr>
              <a:t>年“闪耀猎手”黑客出售</a:t>
            </a:r>
            <a:r>
              <a:rPr lang="en-US" altLang="zh-CN" dirty="0">
                <a:latin typeface="Arial" panose="020B0604020202020204" pitchFamily="34" charset="0"/>
              </a:rPr>
              <a:t>Ticketmaster 5.6</a:t>
            </a:r>
            <a:r>
              <a:rPr lang="zh-CN" altLang="en-US" dirty="0">
                <a:latin typeface="Arial" panose="020B0604020202020204" pitchFamily="34" charset="0"/>
              </a:rPr>
              <a:t>亿用户数据</a:t>
            </a:r>
            <a:endParaRPr lang="en-US" altLang="zh-CN"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（二）数据训练与信息泄露：</a:t>
            </a:r>
            <a:endParaRPr lang="en-US" altLang="zh-CN"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人工智能训练数据集未经许可使用受版权保护的作品</a:t>
            </a:r>
            <a:r>
              <a:rPr lang="en-US" altLang="zh-CN" dirty="0">
                <a:latin typeface="Arial" panose="020B0604020202020204" pitchFamily="34" charset="0"/>
              </a:rPr>
              <a:t>/</a:t>
            </a:r>
            <a:r>
              <a:rPr lang="zh-CN" altLang="en-US" dirty="0">
                <a:latin typeface="Arial" panose="020B0604020202020204" pitchFamily="34" charset="0"/>
              </a:rPr>
              <a:t>个人信息</a:t>
            </a:r>
            <a:endParaRPr lang="en-US" altLang="zh-CN"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Wingdings" panose="05000000000000000000" pitchFamily="2" charset="2"/>
              <a:buChar char="u"/>
            </a:pPr>
            <a:r>
              <a:rPr lang="zh-CN" altLang="en-US" dirty="0">
                <a:latin typeface="Arial" panose="020B0604020202020204" pitchFamily="34" charset="0"/>
              </a:rPr>
              <a:t>案例：</a:t>
            </a:r>
            <a:r>
              <a:rPr lang="en-US" altLang="zh-CN" dirty="0">
                <a:latin typeface="Arial" panose="020B0604020202020204" pitchFamily="34" charset="0"/>
              </a:rPr>
              <a:t>RIAA</a:t>
            </a:r>
            <a:r>
              <a:rPr lang="zh-CN" altLang="en-US" dirty="0">
                <a:latin typeface="Arial" panose="020B0604020202020204" pitchFamily="34" charset="0"/>
              </a:rPr>
              <a:t>诉音乐</a:t>
            </a:r>
            <a:r>
              <a:rPr lang="en-US" altLang="zh-CN" dirty="0">
                <a:latin typeface="Arial" panose="020B0604020202020204" pitchFamily="34" charset="0"/>
              </a:rPr>
              <a:t>AI</a:t>
            </a:r>
            <a:r>
              <a:rPr lang="zh-CN" altLang="en-US" dirty="0">
                <a:latin typeface="Arial" panose="020B0604020202020204" pitchFamily="34" charset="0"/>
              </a:rPr>
              <a:t>公司</a:t>
            </a:r>
            <a:r>
              <a:rPr lang="en-US" altLang="zh-CN" dirty="0" err="1">
                <a:latin typeface="Arial" panose="020B0604020202020204" pitchFamily="34" charset="0"/>
              </a:rPr>
              <a:t>Udio</a:t>
            </a:r>
            <a:r>
              <a:rPr lang="zh-CN" altLang="en-US" dirty="0">
                <a:latin typeface="Arial" panose="020B0604020202020204" pitchFamily="34" charset="0"/>
              </a:rPr>
              <a:t>与</a:t>
            </a:r>
            <a:r>
              <a:rPr lang="en-US" altLang="zh-CN" dirty="0" err="1">
                <a:latin typeface="Arial" panose="020B0604020202020204" pitchFamily="34" charset="0"/>
              </a:rPr>
              <a:t>Suno</a:t>
            </a:r>
            <a:endParaRPr lang="zh-CN" altLang="zh-CN" sz="1600" dirty="0">
              <a:latin typeface="Arial" panose="020B0604020202020204" pitchFamily="34" charset="0"/>
            </a:endParaRPr>
          </a:p>
        </p:txBody>
      </p:sp>
      <p:sp>
        <p:nvSpPr>
          <p:cNvPr id="2" name="矩形 1"/>
          <p:cNvSpPr/>
          <p:nvPr/>
        </p:nvSpPr>
        <p:spPr>
          <a:xfrm>
            <a:off x="6843950" y="693746"/>
            <a:ext cx="3962400" cy="48871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a:t>交易行为与信息泄露的三大问题机制</a:t>
            </a:r>
            <a:endParaRPr lang="zh-CN" altLang="en-US" sz="1800" b="1" dirty="0"/>
          </a:p>
        </p:txBody>
      </p:sp>
      <p:sp>
        <p:nvSpPr>
          <p:cNvPr id="3" name="圆角矩形 2"/>
          <p:cNvSpPr/>
          <p:nvPr/>
        </p:nvSpPr>
        <p:spPr>
          <a:xfrm>
            <a:off x="6096000" y="1509361"/>
            <a:ext cx="1524000" cy="1298007"/>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交易后，卖方比买方更清楚未来数据用途</a:t>
            </a:r>
            <a:endParaRPr kumimoji="1" lang="zh-CN" altLang="en-US" dirty="0"/>
          </a:p>
        </p:txBody>
      </p:sp>
      <p:sp>
        <p:nvSpPr>
          <p:cNvPr id="4" name="圆角矩形 3"/>
          <p:cNvSpPr/>
          <p:nvPr/>
        </p:nvSpPr>
        <p:spPr>
          <a:xfrm>
            <a:off x="8070175" y="1509360"/>
            <a:ext cx="1524000" cy="1298007"/>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卖方无需完全内化数据滥用造成的损害</a:t>
            </a:r>
            <a:endParaRPr kumimoji="1" lang="zh-CN" altLang="en-US" dirty="0"/>
          </a:p>
        </p:txBody>
      </p:sp>
      <p:sp>
        <p:nvSpPr>
          <p:cNvPr id="5" name="圆角矩形 4"/>
          <p:cNvSpPr/>
          <p:nvPr/>
        </p:nvSpPr>
        <p:spPr>
          <a:xfrm>
            <a:off x="10044350" y="1509359"/>
            <a:ext cx="1524000" cy="1298007"/>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Arial" panose="020B0604020202020204" pitchFamily="34" charset="0"/>
              </a:rPr>
              <a:t>采集时承诺友好政策，事后难追责</a:t>
            </a:r>
            <a:endParaRPr kumimoji="1" lang="zh-CN" altLang="en-US" dirty="0"/>
          </a:p>
        </p:txBody>
      </p:sp>
      <p:cxnSp>
        <p:nvCxnSpPr>
          <p:cNvPr id="9" name="直线箭头连接符 8"/>
          <p:cNvCxnSpPr>
            <a:stCxn id="2" idx="2"/>
            <a:endCxn id="4" idx="0"/>
          </p:cNvCxnSpPr>
          <p:nvPr/>
        </p:nvCxnSpPr>
        <p:spPr>
          <a:xfrm>
            <a:off x="8825150" y="1182458"/>
            <a:ext cx="7025" cy="32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2" idx="2"/>
            <a:endCxn id="3" idx="0"/>
          </p:cNvCxnSpPr>
          <p:nvPr/>
        </p:nvCxnSpPr>
        <p:spPr>
          <a:xfrm rot="5400000">
            <a:off x="7678124" y="362334"/>
            <a:ext cx="326903" cy="19671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 idx="2"/>
            <a:endCxn id="5" idx="0"/>
          </p:cNvCxnSpPr>
          <p:nvPr/>
        </p:nvCxnSpPr>
        <p:spPr>
          <a:xfrm rot="16200000" flipH="1">
            <a:off x="9652300" y="355308"/>
            <a:ext cx="326901"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pic>
        <p:nvPicPr>
          <p:cNvPr id="7" name="图片 6"/>
          <p:cNvPicPr>
            <a:picLocks noChangeAspect="1"/>
          </p:cNvPicPr>
          <p:nvPr/>
        </p:nvPicPr>
        <p:blipFill>
          <a:blip r:embed="rId1"/>
          <a:stretch>
            <a:fillRect/>
          </a:stretch>
        </p:blipFill>
        <p:spPr>
          <a:xfrm>
            <a:off x="485140" y="2783840"/>
            <a:ext cx="1979295" cy="2213610"/>
          </a:xfrm>
          <a:prstGeom prst="rect">
            <a:avLst/>
          </a:prstGeom>
        </p:spPr>
      </p:pic>
      <p:sp>
        <p:nvSpPr>
          <p:cNvPr id="10" name="文本框 9"/>
          <p:cNvSpPr txBox="1"/>
          <p:nvPr/>
        </p:nvSpPr>
        <p:spPr>
          <a:xfrm>
            <a:off x="411480" y="2373630"/>
            <a:ext cx="2162810" cy="337185"/>
          </a:xfrm>
          <a:prstGeom prst="rect">
            <a:avLst/>
          </a:prstGeom>
          <a:noFill/>
        </p:spPr>
        <p:txBody>
          <a:bodyPr wrap="square" rtlCol="0">
            <a:noAutofit/>
          </a:bodyPr>
          <a:p>
            <a:pPr algn="ctr"/>
            <a:r>
              <a:rPr lang="zh-CN" altLang="en-US"/>
              <a:t>随意连接公共</a:t>
            </a:r>
            <a:r>
              <a:rPr lang="en-US" altLang="zh-CN"/>
              <a:t>WiFi</a:t>
            </a:r>
            <a:endParaRPr lang="zh-CN" altLang="en-US"/>
          </a:p>
        </p:txBody>
      </p:sp>
      <p:pic>
        <p:nvPicPr>
          <p:cNvPr id="12" name="图片 11"/>
          <p:cNvPicPr>
            <a:picLocks noChangeAspect="1"/>
          </p:cNvPicPr>
          <p:nvPr/>
        </p:nvPicPr>
        <p:blipFill>
          <a:blip r:embed="rId2"/>
          <a:stretch>
            <a:fillRect/>
          </a:stretch>
        </p:blipFill>
        <p:spPr>
          <a:xfrm>
            <a:off x="3457575" y="2783840"/>
            <a:ext cx="1849120" cy="2232660"/>
          </a:xfrm>
          <a:prstGeom prst="rect">
            <a:avLst/>
          </a:prstGeom>
        </p:spPr>
      </p:pic>
      <p:sp>
        <p:nvSpPr>
          <p:cNvPr id="14" name="文本框 13"/>
          <p:cNvSpPr txBox="1"/>
          <p:nvPr/>
        </p:nvSpPr>
        <p:spPr>
          <a:xfrm>
            <a:off x="3034030" y="2345690"/>
            <a:ext cx="2696210" cy="337185"/>
          </a:xfrm>
          <a:prstGeom prst="rect">
            <a:avLst/>
          </a:prstGeom>
          <a:noFill/>
        </p:spPr>
        <p:txBody>
          <a:bodyPr wrap="square" rtlCol="0">
            <a:noAutofit/>
          </a:bodyPr>
          <a:p>
            <a:pPr algn="ctr"/>
            <a:r>
              <a:rPr lang="zh-CN" altLang="en-US"/>
              <a:t>社交平台</a:t>
            </a:r>
            <a:r>
              <a:rPr lang="en-US" altLang="zh-CN"/>
              <a:t>“</a:t>
            </a:r>
            <a:r>
              <a:rPr lang="zh-CN" altLang="en-US"/>
              <a:t>晒生活</a:t>
            </a:r>
            <a:r>
              <a:rPr lang="en-US" altLang="zh-CN"/>
              <a:t>”</a:t>
            </a:r>
            <a:r>
              <a:rPr lang="zh-CN" altLang="en-US"/>
              <a:t>不留心</a:t>
            </a:r>
            <a:endParaRPr lang="zh-CN" altLang="en-US"/>
          </a:p>
        </p:txBody>
      </p:sp>
      <p:pic>
        <p:nvPicPr>
          <p:cNvPr id="16" name="图片 15"/>
          <p:cNvPicPr>
            <a:picLocks noChangeAspect="1"/>
          </p:cNvPicPr>
          <p:nvPr/>
        </p:nvPicPr>
        <p:blipFill>
          <a:blip r:embed="rId3"/>
          <a:stretch>
            <a:fillRect/>
          </a:stretch>
        </p:blipFill>
        <p:spPr>
          <a:xfrm>
            <a:off x="6796405" y="2803525"/>
            <a:ext cx="1938020" cy="2232025"/>
          </a:xfrm>
          <a:prstGeom prst="rect">
            <a:avLst/>
          </a:prstGeom>
        </p:spPr>
      </p:pic>
      <p:sp>
        <p:nvSpPr>
          <p:cNvPr id="17" name="文本框 16"/>
          <p:cNvSpPr txBox="1"/>
          <p:nvPr/>
        </p:nvSpPr>
        <p:spPr>
          <a:xfrm>
            <a:off x="6266180" y="2373630"/>
            <a:ext cx="2999105" cy="337185"/>
          </a:xfrm>
          <a:prstGeom prst="rect">
            <a:avLst/>
          </a:prstGeom>
          <a:noFill/>
        </p:spPr>
        <p:txBody>
          <a:bodyPr wrap="square" rtlCol="0">
            <a:noAutofit/>
          </a:bodyPr>
          <a:p>
            <a:pPr algn="ctr"/>
            <a:r>
              <a:rPr lang="zh-CN" altLang="en-US"/>
              <a:t>用同一密码注册所有账号</a:t>
            </a:r>
            <a:endParaRPr lang="zh-CN" altLang="en-US"/>
          </a:p>
        </p:txBody>
      </p:sp>
      <p:pic>
        <p:nvPicPr>
          <p:cNvPr id="18" name="图片 17"/>
          <p:cNvPicPr>
            <a:picLocks noChangeAspect="1"/>
          </p:cNvPicPr>
          <p:nvPr/>
        </p:nvPicPr>
        <p:blipFill>
          <a:blip r:embed="rId4"/>
          <a:stretch>
            <a:fillRect/>
          </a:stretch>
        </p:blipFill>
        <p:spPr>
          <a:xfrm>
            <a:off x="9805670" y="2783840"/>
            <a:ext cx="1753235" cy="2251710"/>
          </a:xfrm>
          <a:prstGeom prst="rect">
            <a:avLst/>
          </a:prstGeom>
        </p:spPr>
      </p:pic>
      <p:sp>
        <p:nvSpPr>
          <p:cNvPr id="19" name="文本框 18"/>
          <p:cNvSpPr txBox="1"/>
          <p:nvPr/>
        </p:nvSpPr>
        <p:spPr>
          <a:xfrm>
            <a:off x="9220835" y="2373630"/>
            <a:ext cx="2922905" cy="368300"/>
          </a:xfrm>
          <a:prstGeom prst="rect">
            <a:avLst/>
          </a:prstGeom>
          <a:noFill/>
        </p:spPr>
        <p:txBody>
          <a:bodyPr wrap="square" rtlCol="0">
            <a:spAutoFit/>
          </a:bodyPr>
          <a:p>
            <a:pPr algn="ctr"/>
            <a:r>
              <a:rPr lang="zh-CN" altLang="en-US"/>
              <a:t>随意扫描、点击陌生链接</a:t>
            </a:r>
            <a:endParaRPr lang="zh-CN" altLang="en-US"/>
          </a:p>
        </p:txBody>
      </p:sp>
      <p:sp>
        <p:nvSpPr>
          <p:cNvPr id="20" name="云形标注 19"/>
          <p:cNvSpPr/>
          <p:nvPr/>
        </p:nvSpPr>
        <p:spPr>
          <a:xfrm>
            <a:off x="7486650" y="281305"/>
            <a:ext cx="2995930" cy="1572260"/>
          </a:xfrm>
          <a:prstGeom prst="cloudCallou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a:t>有哪些泄露信息的</a:t>
            </a:r>
            <a:r>
              <a:rPr lang="zh-CN" altLang="en-US"/>
              <a:t>行为？</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P spid="17" grpId="0"/>
      <p:bldP spid="17" grpId="1"/>
      <p:bldP spid="19" grpId="0"/>
      <p:bldP spid="1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15" name="文本框 14"/>
          <p:cNvSpPr txBox="1"/>
          <p:nvPr/>
        </p:nvSpPr>
        <p:spPr>
          <a:xfrm>
            <a:off x="367502" y="1027685"/>
            <a:ext cx="5272644" cy="400110"/>
          </a:xfrm>
          <a:prstGeom prst="rect">
            <a:avLst/>
          </a:prstGeom>
          <a:noFill/>
        </p:spPr>
        <p:txBody>
          <a:bodyPr wrap="square" rtlCol="0">
            <a:spAutoFit/>
          </a:bodyPr>
          <a:lstStyle/>
          <a:p>
            <a:r>
              <a:rPr lang="zh-CN" altLang="en-US" sz="2000" b="1" dirty="0"/>
              <a:t>算法偏见与算法歧视</a:t>
            </a:r>
            <a:endParaRPr lang="zh-CN" altLang="en-US" sz="2000" b="1" dirty="0"/>
          </a:p>
        </p:txBody>
      </p:sp>
      <p:sp>
        <p:nvSpPr>
          <p:cNvPr id="6" name="Rectangle 3"/>
          <p:cNvSpPr>
            <a:spLocks noChangeArrowheads="1"/>
          </p:cNvSpPr>
          <p:nvPr/>
        </p:nvSpPr>
        <p:spPr bwMode="auto">
          <a:xfrm>
            <a:off x="1166018" y="1367867"/>
            <a:ext cx="10874528" cy="444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来源：</a:t>
            </a:r>
            <a:endParaRPr lang="en-US" altLang="zh-CN"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训练数据偏差</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模型设计缺陷</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开发者的主观观念</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表现：</a:t>
            </a:r>
            <a:endParaRPr lang="en-US" altLang="zh-CN"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信用评估歧视弱势群体</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招聘歧视性别和年龄</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经济后果：</a:t>
            </a:r>
            <a:r>
              <a:rPr lang="zh-CN" altLang="en-US" dirty="0">
                <a:latin typeface="Arial" panose="020B0604020202020204" pitchFamily="34" charset="0"/>
              </a:rPr>
              <a:t>加剧社会偏见，损害市场公平</a:t>
            </a:r>
            <a:endParaRPr lang="zh-CN" altLang="zh-CN" sz="1600" dirty="0">
              <a:latin typeface="Arial" panose="020B0604020202020204" pitchFamily="34" charset="0"/>
            </a:endParaRPr>
          </a:p>
        </p:txBody>
      </p:sp>
      <p:sp>
        <p:nvSpPr>
          <p:cNvPr id="2" name="矩形 1"/>
          <p:cNvSpPr/>
          <p:nvPr/>
        </p:nvSpPr>
        <p:spPr>
          <a:xfrm>
            <a:off x="6603282" y="1123511"/>
            <a:ext cx="3962400" cy="48871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a:t>人工智能可能带来以下算法歧视问题</a:t>
            </a:r>
            <a:endParaRPr lang="zh-CN" altLang="en-US" sz="1800" b="1" dirty="0"/>
          </a:p>
        </p:txBody>
      </p:sp>
      <p:sp>
        <p:nvSpPr>
          <p:cNvPr id="3" name="圆角矩形 2"/>
          <p:cNvSpPr/>
          <p:nvPr/>
        </p:nvSpPr>
        <p:spPr>
          <a:xfrm>
            <a:off x="5181601" y="1950453"/>
            <a:ext cx="3075101" cy="2188410"/>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latin typeface="Arial" panose="020B0604020202020204" pitchFamily="34" charset="0"/>
              </a:rPr>
              <a:t>人工智能算法设计者选取的训练数据不一定是反映总体特征的无偏样本数据，可能存在数据选择偏差，进而将其主观偏见带入算法系统</a:t>
            </a:r>
            <a:endParaRPr kumimoji="1" lang="zh-CN" altLang="en-US" dirty="0"/>
          </a:p>
        </p:txBody>
      </p:sp>
      <p:sp>
        <p:nvSpPr>
          <p:cNvPr id="5" name="圆角矩形 4"/>
          <p:cNvSpPr/>
          <p:nvPr/>
        </p:nvSpPr>
        <p:spPr>
          <a:xfrm>
            <a:off x="8965445" y="1950451"/>
            <a:ext cx="3075101" cy="2188412"/>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latin typeface="Arial" panose="020B0604020202020204" pitchFamily="34" charset="0"/>
              </a:rPr>
              <a:t>现实世界中客观存在着各种形式的歧视，如种族歧视、性别歧视和群体歧视等，现实世界的数据输入算法后也会附带这些特征，算法便自动“继承”了这些偏见</a:t>
            </a:r>
            <a:endParaRPr kumimoji="1" lang="zh-CN" altLang="en-US" dirty="0"/>
          </a:p>
        </p:txBody>
      </p:sp>
      <p:cxnSp>
        <p:nvCxnSpPr>
          <p:cNvPr id="9" name="肘形连接符 8"/>
          <p:cNvCxnSpPr>
            <a:stCxn id="2" idx="2"/>
            <a:endCxn id="3" idx="0"/>
          </p:cNvCxnSpPr>
          <p:nvPr/>
        </p:nvCxnSpPr>
        <p:spPr>
          <a:xfrm rot="5400000">
            <a:off x="7482702" y="848673"/>
            <a:ext cx="338230" cy="1865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2" idx="2"/>
            <a:endCxn id="5" idx="0"/>
          </p:cNvCxnSpPr>
          <p:nvPr/>
        </p:nvCxnSpPr>
        <p:spPr>
          <a:xfrm rot="16200000" flipH="1">
            <a:off x="9374625" y="822080"/>
            <a:ext cx="338228" cy="19185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15" name="文本框 14"/>
          <p:cNvSpPr txBox="1"/>
          <p:nvPr/>
        </p:nvSpPr>
        <p:spPr>
          <a:xfrm>
            <a:off x="696911" y="1219656"/>
            <a:ext cx="5272644" cy="4194097"/>
          </a:xfrm>
          <a:prstGeom prst="rect">
            <a:avLst/>
          </a:prstGeom>
          <a:noFill/>
        </p:spPr>
        <p:txBody>
          <a:bodyPr wrap="square" rtlCol="0">
            <a:spAutoFit/>
          </a:bodyPr>
          <a:lstStyle/>
          <a:p>
            <a:r>
              <a:rPr lang="zh-CN" altLang="en-US" sz="2000" b="1" dirty="0"/>
              <a:t>消费者与政府的应对</a:t>
            </a:r>
            <a:endParaRPr lang="en-US" altLang="zh-CN" sz="2000" b="1" dirty="0"/>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消费者：</a:t>
            </a:r>
            <a:endParaRPr lang="en-US" altLang="zh-CN" b="1"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Arial" panose="020B0604020202020204" pitchFamily="34" charset="0"/>
              <a:buChar char="•"/>
            </a:pPr>
            <a:r>
              <a:rPr lang="zh-CN" altLang="en-US" dirty="0">
                <a:latin typeface="Arial" panose="020B0604020202020204" pitchFamily="34" charset="0"/>
              </a:rPr>
              <a:t>学习权益保护知识</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Arial" panose="020B0604020202020204" pitchFamily="34" charset="0"/>
              <a:buChar char="•"/>
            </a:pPr>
            <a:r>
              <a:rPr lang="zh-CN" altLang="en-US" dirty="0">
                <a:latin typeface="Arial" panose="020B0604020202020204" pitchFamily="34" charset="0"/>
              </a:rPr>
              <a:t>维护公平交易权、知情权、选择权、隐私权</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政府：</a:t>
            </a:r>
            <a:endParaRPr lang="en-US" altLang="zh-CN" b="1"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Arial" panose="020B0604020202020204" pitchFamily="34" charset="0"/>
              <a:buChar char="•"/>
            </a:pPr>
            <a:r>
              <a:rPr lang="zh-CN" altLang="en-US" dirty="0">
                <a:latin typeface="Arial" panose="020B0604020202020204" pitchFamily="34" charset="0"/>
              </a:rPr>
              <a:t>强化平台个人信息收集监管</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Arial" panose="020B0604020202020204" pitchFamily="34" charset="0"/>
              <a:buChar char="•"/>
            </a:pPr>
            <a:r>
              <a:rPr lang="zh-CN" altLang="en-US" dirty="0">
                <a:latin typeface="Arial" panose="020B0604020202020204" pitchFamily="34" charset="0"/>
              </a:rPr>
              <a:t>减少不必要信息收集</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Arial" panose="020B0604020202020204" pitchFamily="34" charset="0"/>
              <a:buChar char="•"/>
            </a:pPr>
            <a:r>
              <a:rPr lang="zh-CN" altLang="en-US" dirty="0">
                <a:latin typeface="Arial" panose="020B0604020202020204" pitchFamily="34" charset="0"/>
              </a:rPr>
              <a:t>完善信息治理体系</a:t>
            </a:r>
            <a:endParaRPr lang="zh-CN" altLang="en-US" sz="2000" b="1"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15" name="文本框 14"/>
          <p:cNvSpPr txBox="1"/>
          <p:nvPr/>
        </p:nvSpPr>
        <p:spPr>
          <a:xfrm>
            <a:off x="696911" y="1239827"/>
            <a:ext cx="5272644" cy="3640099"/>
          </a:xfrm>
          <a:prstGeom prst="rect">
            <a:avLst/>
          </a:prstGeom>
          <a:noFill/>
        </p:spPr>
        <p:txBody>
          <a:bodyPr wrap="square" rtlCol="0">
            <a:spAutoFit/>
          </a:bodyPr>
          <a:lstStyle/>
          <a:p>
            <a:r>
              <a:rPr lang="zh-CN" altLang="en-US" sz="2000" b="1" dirty="0"/>
              <a:t>数据安全与法律规制挑战</a:t>
            </a:r>
            <a:endParaRPr lang="en-US" altLang="zh-CN" sz="2000" b="1" dirty="0"/>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风险：</a:t>
            </a:r>
            <a:endParaRPr lang="en-US" altLang="zh-CN"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未经同意收集</a:t>
            </a:r>
            <a:r>
              <a:rPr lang="en-US" altLang="zh-CN" dirty="0">
                <a:latin typeface="Arial" panose="020B0604020202020204" pitchFamily="34" charset="0"/>
              </a:rPr>
              <a:t>/</a:t>
            </a:r>
            <a:r>
              <a:rPr lang="zh-CN" altLang="en-US" dirty="0">
                <a:latin typeface="Arial" panose="020B0604020202020204" pitchFamily="34" charset="0"/>
              </a:rPr>
              <a:t>使用</a:t>
            </a:r>
            <a:r>
              <a:rPr lang="en-US" altLang="zh-CN" dirty="0">
                <a:latin typeface="Arial" panose="020B0604020202020204" pitchFamily="34" charset="0"/>
              </a:rPr>
              <a:t>/</a:t>
            </a:r>
            <a:r>
              <a:rPr lang="zh-CN" altLang="en-US" dirty="0">
                <a:latin typeface="Arial" panose="020B0604020202020204" pitchFamily="34" charset="0"/>
              </a:rPr>
              <a:t>传输个人数据</a:t>
            </a:r>
            <a:endParaRPr lang="en-US" altLang="zh-CN"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dirty="0">
                <a:latin typeface="Arial" panose="020B0604020202020204" pitchFamily="34" charset="0"/>
              </a:rPr>
              <a:t>现有法律滞后于</a:t>
            </a:r>
            <a:r>
              <a:rPr lang="en-US" altLang="zh-CN" dirty="0">
                <a:latin typeface="Arial" panose="020B0604020202020204" pitchFamily="34" charset="0"/>
              </a:rPr>
              <a:t>AI</a:t>
            </a:r>
            <a:r>
              <a:rPr lang="zh-CN" altLang="en-US" dirty="0">
                <a:latin typeface="Arial" panose="020B0604020202020204" pitchFamily="34" charset="0"/>
              </a:rPr>
              <a:t>技术发展</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难点：</a:t>
            </a:r>
            <a:r>
              <a:rPr lang="zh-CN" altLang="en-US" dirty="0">
                <a:latin typeface="Arial" panose="020B0604020202020204" pitchFamily="34" charset="0"/>
              </a:rPr>
              <a:t>违法责任主体难界定（开发者？数据提供者？模型训练者？使用者？）</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治理目标：</a:t>
            </a:r>
            <a:r>
              <a:rPr lang="zh-CN" altLang="en-US" dirty="0">
                <a:latin typeface="Arial" panose="020B0604020202020204" pitchFamily="34" charset="0"/>
              </a:rPr>
              <a:t>平衡权益保护与技术创新</a:t>
            </a:r>
            <a:endParaRPr lang="zh-CN" altLang="zh-CN" sz="1600" dirty="0">
              <a:latin typeface="Arial" panose="020B0604020202020204" pitchFamily="34" charset="0"/>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人工智能与消费者权益</a:t>
            </a:r>
            <a:endParaRPr lang="zh-CN" altLang="en-US" dirty="0">
              <a:solidFill>
                <a:schemeClr val="accent1"/>
              </a:solidFill>
            </a:endParaRPr>
          </a:p>
        </p:txBody>
      </p:sp>
      <p:sp>
        <p:nvSpPr>
          <p:cNvPr id="15" name="文本框 14"/>
          <p:cNvSpPr txBox="1"/>
          <p:nvPr/>
        </p:nvSpPr>
        <p:spPr>
          <a:xfrm>
            <a:off x="569374" y="1210188"/>
            <a:ext cx="8863383" cy="4757393"/>
          </a:xfrm>
          <a:prstGeom prst="rect">
            <a:avLst/>
          </a:prstGeom>
          <a:noFill/>
        </p:spPr>
        <p:txBody>
          <a:bodyPr wrap="square" rtlCol="0">
            <a:spAutoFit/>
          </a:bodyPr>
          <a:lstStyle/>
          <a:p>
            <a:r>
              <a:rPr lang="zh-CN" altLang="en-US" sz="2000" b="1" dirty="0"/>
              <a:t>国际监管比较</a:t>
            </a:r>
            <a:endParaRPr lang="en-US" altLang="zh-CN" sz="2000" b="1" dirty="0"/>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欧盟：</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将数据隐私与“财产权”挂钩</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en-US" altLang="zh-CN" sz="1600" dirty="0">
                <a:latin typeface="Arial" panose="020B0604020202020204" pitchFamily="34" charset="0"/>
              </a:rPr>
              <a:t>《</a:t>
            </a:r>
            <a:r>
              <a:rPr lang="zh-CN" altLang="en-US" sz="1600" dirty="0">
                <a:latin typeface="Arial" panose="020B0604020202020204" pitchFamily="34" charset="0"/>
              </a:rPr>
              <a:t>通用数据保护条例</a:t>
            </a:r>
            <a:r>
              <a:rPr lang="en-US" altLang="zh-CN" sz="1600" dirty="0">
                <a:latin typeface="Arial" panose="020B0604020202020204" pitchFamily="34" charset="0"/>
              </a:rPr>
              <a:t>》</a:t>
            </a:r>
            <a:r>
              <a:rPr lang="zh-CN" altLang="en-US" sz="1600" dirty="0">
                <a:latin typeface="Arial" panose="020B0604020202020204" pitchFamily="34" charset="0"/>
              </a:rPr>
              <a:t>（</a:t>
            </a:r>
            <a:r>
              <a:rPr lang="en-US" altLang="zh-CN" sz="1600" dirty="0">
                <a:latin typeface="Arial" panose="020B0604020202020204" pitchFamily="34" charset="0"/>
              </a:rPr>
              <a:t>GDPR</a:t>
            </a:r>
            <a:r>
              <a:rPr lang="zh-CN" altLang="en-US" sz="1600" dirty="0">
                <a:latin typeface="Arial" panose="020B0604020202020204" pitchFamily="34" charset="0"/>
              </a:rPr>
              <a:t>）：知情同意、访问</a:t>
            </a:r>
            <a:r>
              <a:rPr lang="en-US" altLang="zh-CN" sz="1600" dirty="0">
                <a:latin typeface="Arial" panose="020B0604020202020204" pitchFamily="34" charset="0"/>
              </a:rPr>
              <a:t>/</a:t>
            </a:r>
            <a:r>
              <a:rPr lang="zh-CN" altLang="en-US" sz="1600" dirty="0">
                <a:latin typeface="Arial" panose="020B0604020202020204" pitchFamily="34" charset="0"/>
              </a:rPr>
              <a:t>删除权、高额罚款</a:t>
            </a:r>
            <a:endParaRPr lang="en-US" altLang="zh-CN" sz="1600"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美国：</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无全国性个人数据保护法</a:t>
            </a:r>
            <a:endParaRPr lang="en-US" altLang="zh-CN" sz="1600"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sz="1600" dirty="0">
                <a:latin typeface="Arial" panose="020B0604020202020204" pitchFamily="34" charset="0"/>
              </a:rPr>
              <a:t>中国：</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en-US" altLang="zh-CN" sz="1600" dirty="0">
                <a:latin typeface="Arial" panose="020B0604020202020204" pitchFamily="34" charset="0"/>
              </a:rPr>
              <a:t>《</a:t>
            </a:r>
            <a:r>
              <a:rPr lang="zh-CN" altLang="en-US" sz="1600" dirty="0">
                <a:latin typeface="Arial" panose="020B0604020202020204" pitchFamily="34" charset="0"/>
              </a:rPr>
              <a:t>网络安全法</a:t>
            </a:r>
            <a:r>
              <a:rPr lang="en-US" altLang="zh-CN" sz="1600" dirty="0">
                <a:latin typeface="Arial" panose="020B0604020202020204" pitchFamily="34" charset="0"/>
              </a:rPr>
              <a:t>》《</a:t>
            </a:r>
            <a:r>
              <a:rPr lang="zh-CN" altLang="en-US" sz="1600" dirty="0">
                <a:latin typeface="Arial" panose="020B0604020202020204" pitchFamily="34" charset="0"/>
              </a:rPr>
              <a:t>数据安全法</a:t>
            </a:r>
            <a:r>
              <a:rPr lang="en-US" altLang="zh-CN" sz="1600" dirty="0">
                <a:latin typeface="Arial" panose="020B0604020202020204" pitchFamily="34" charset="0"/>
              </a:rPr>
              <a:t>》《</a:t>
            </a:r>
            <a:r>
              <a:rPr lang="zh-CN" altLang="en-US" sz="1600" dirty="0">
                <a:latin typeface="Arial" panose="020B0604020202020204" pitchFamily="34" charset="0"/>
              </a:rPr>
              <a:t>个人信息保护法</a:t>
            </a:r>
            <a:r>
              <a:rPr lang="en-US" altLang="zh-CN" sz="1600" dirty="0">
                <a:latin typeface="Arial" panose="020B0604020202020204" pitchFamily="34" charset="0"/>
              </a:rPr>
              <a:t>》</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数据分类分级保护</a:t>
            </a:r>
            <a:endParaRPr lang="en-US" altLang="zh-CN" sz="1600"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l"/>
            </a:pPr>
            <a:r>
              <a:rPr lang="zh-CN" altLang="en-US" sz="1600" dirty="0">
                <a:latin typeface="Arial" panose="020B0604020202020204" pitchFamily="34" charset="0"/>
              </a:rPr>
              <a:t>鼓励技术创新与安全并重</a:t>
            </a:r>
            <a:endParaRPr lang="zh-CN" altLang="en-US" sz="2000" b="1"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custDataLst>
              <p:tags r:id="rId1"/>
            </p:custDataLst>
          </p:nvPr>
        </p:nvGrpSpPr>
        <p:grpSpPr>
          <a:xfrm>
            <a:off x="0" y="0"/>
            <a:ext cx="12192000" cy="635000"/>
            <a:chOff x="0" y="0"/>
            <a:chExt cx="12192000" cy="635000"/>
          </a:xfrm>
        </p:grpSpPr>
        <p:sp>
          <p:nvSpPr>
            <p:cNvPr id="8" name="TitleBackground"/>
            <p:cNvSpPr/>
            <p:nvPr>
              <p:custDataLst>
                <p:tags r:id="rId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文本框 12"/>
          <p:cNvSpPr txBox="1"/>
          <p:nvPr>
            <p:custDataLst>
              <p:tags r:id="rId6"/>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以下哪一项最能体现人工智能时代消费者权益面临的新风险？</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2786063"/>
            <a:ext cx="8534400" cy="642938"/>
          </a:xfrm>
          <a:prstGeom prst="rect">
            <a:avLst/>
          </a:prstGeom>
          <a:noFill/>
        </p:spPr>
        <p:txBody>
          <a:bodyPr vert="horz" rtlCol="0" anchor="ctr" anchorCtr="0">
            <a:noAutofit/>
          </a:bodyPr>
          <a:lstStyle/>
          <a:p>
            <a:r>
              <a:rPr lang="zh-CN" altLang="en-US" sz="2800" dirty="0"/>
              <a:t>企业通过人工智能技术降低了消费者的信息搜索成本</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8"/>
            </p:custDataLst>
          </p:nvPr>
        </p:nvSpPr>
        <p:spPr>
          <a:xfrm>
            <a:off x="2438400" y="3643313"/>
            <a:ext cx="8534400" cy="642938"/>
          </a:xfrm>
          <a:prstGeom prst="rect">
            <a:avLst/>
          </a:prstGeom>
          <a:noFill/>
        </p:spPr>
        <p:txBody>
          <a:bodyPr vert="horz" rtlCol="0" anchor="ctr" anchorCtr="0">
            <a:noAutofit/>
          </a:bodyPr>
          <a:lstStyle/>
          <a:p>
            <a:r>
              <a:rPr lang="zh-CN" altLang="en-US" sz="2800" dirty="0"/>
              <a:t>平台型企业过度收集和使用消费者数据，增加信息泄露风险</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4500563"/>
            <a:ext cx="8534400" cy="642938"/>
          </a:xfrm>
          <a:prstGeom prst="rect">
            <a:avLst/>
          </a:prstGeom>
          <a:noFill/>
        </p:spPr>
        <p:txBody>
          <a:bodyPr vert="horz" rtlCol="0" anchor="ctr" anchorCtr="0">
            <a:noAutofit/>
          </a:bodyPr>
          <a:lstStyle/>
          <a:p>
            <a:r>
              <a:rPr lang="zh-CN" altLang="en-US" sz="2800" dirty="0"/>
              <a:t>政府出台法律规范企业数据收集和使用秩序</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10"/>
            </p:custDataLst>
          </p:nvPr>
        </p:nvSpPr>
        <p:spPr>
          <a:xfrm>
            <a:off x="2438400" y="5357813"/>
            <a:ext cx="8534400" cy="642938"/>
          </a:xfrm>
          <a:prstGeom prst="rect">
            <a:avLst/>
          </a:prstGeom>
          <a:noFill/>
        </p:spPr>
        <p:txBody>
          <a:bodyPr vert="horz" rtlCol="0" anchor="ctr" anchorCtr="0">
            <a:noAutofit/>
          </a:bodyPr>
          <a:lstStyle/>
          <a:p>
            <a:r>
              <a:rPr lang="zh-CN" altLang="en-US" sz="2800" dirty="0"/>
              <a:t>消费者积极学习和提升自身权益保护意识</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11"/>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12"/>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13"/>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14"/>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sp>
        <p:nvSpPr>
          <p:cNvPr id="4" name="文本框 3"/>
          <p:cNvSpPr txBox="1"/>
          <p:nvPr/>
        </p:nvSpPr>
        <p:spPr>
          <a:xfrm>
            <a:off x="619831" y="2270658"/>
            <a:ext cx="2540682" cy="2031325"/>
          </a:xfrm>
          <a:prstGeom prst="rect">
            <a:avLst/>
          </a:prstGeom>
          <a:noFill/>
        </p:spPr>
        <p:txBody>
          <a:bodyPr wrap="square" rtlCol="0">
            <a:spAutoFit/>
          </a:bodyPr>
          <a:lstStyle/>
          <a:p>
            <a:r>
              <a:rPr lang="zh-CN" altLang="en-US" b="1" dirty="0"/>
              <a:t>“二八定律”（</a:t>
            </a:r>
            <a:r>
              <a:rPr lang="en-US" altLang="zh-CN" b="1" dirty="0"/>
              <a:t>Pareto Law</a:t>
            </a:r>
            <a:r>
              <a:rPr lang="zh-CN" altLang="en-US" b="1" dirty="0"/>
              <a:t>）</a:t>
            </a:r>
            <a:r>
              <a:rPr lang="zh-CN" altLang="en-US" dirty="0"/>
              <a:t>在消费领域有很多典型的应用，一般都指 </a:t>
            </a:r>
            <a:r>
              <a:rPr lang="en-US" altLang="zh-CN" dirty="0"/>
              <a:t>20% </a:t>
            </a:r>
            <a:r>
              <a:rPr lang="zh-CN" altLang="en-US" dirty="0"/>
              <a:t>的消费者贡献了 </a:t>
            </a:r>
            <a:r>
              <a:rPr lang="en-US" altLang="zh-CN" dirty="0"/>
              <a:t>80% </a:t>
            </a:r>
            <a:r>
              <a:rPr lang="zh-CN" altLang="en-US" dirty="0"/>
              <a:t>的购买量</a:t>
            </a:r>
            <a:r>
              <a:rPr lang="en-US" altLang="zh-CN" dirty="0"/>
              <a:t>/</a:t>
            </a:r>
            <a:r>
              <a:rPr lang="zh-CN" altLang="en-US" dirty="0"/>
              <a:t>利润，或 </a:t>
            </a:r>
            <a:r>
              <a:rPr lang="en-US" altLang="zh-CN" dirty="0"/>
              <a:t>20% </a:t>
            </a:r>
            <a:r>
              <a:rPr lang="zh-CN" altLang="en-US" dirty="0"/>
              <a:t>的产品带来了 </a:t>
            </a:r>
            <a:r>
              <a:rPr lang="en-US" altLang="zh-CN" dirty="0"/>
              <a:t>80% </a:t>
            </a:r>
            <a:r>
              <a:rPr lang="zh-CN" altLang="en-US" dirty="0"/>
              <a:t>的销售额。</a:t>
            </a:r>
            <a:endParaRPr lang="zh-CN" altLang="en-US" dirty="0"/>
          </a:p>
        </p:txBody>
      </p:sp>
      <p:sp>
        <p:nvSpPr>
          <p:cNvPr id="7" name="文本框 6"/>
          <p:cNvSpPr txBox="1"/>
          <p:nvPr/>
        </p:nvSpPr>
        <p:spPr>
          <a:xfrm>
            <a:off x="3995133" y="1429903"/>
            <a:ext cx="7763195" cy="369332"/>
          </a:xfrm>
          <a:prstGeom prst="rect">
            <a:avLst/>
          </a:prstGeom>
          <a:noFill/>
        </p:spPr>
        <p:txBody>
          <a:bodyPr wrap="square" rtlCol="0">
            <a:spAutoFit/>
          </a:bodyPr>
          <a:lstStyle/>
          <a:p>
            <a:r>
              <a:rPr lang="zh-CN" altLang="en-US" b="1" dirty="0"/>
              <a:t>品牌销售中的二八定律：</a:t>
            </a:r>
            <a:r>
              <a:rPr lang="en-US" altLang="zh-CN" dirty="0"/>
              <a:t>20% </a:t>
            </a:r>
            <a:r>
              <a:rPr lang="zh-CN" altLang="en-US" dirty="0"/>
              <a:t>的消费者贡献 </a:t>
            </a:r>
            <a:r>
              <a:rPr lang="en-US" altLang="zh-CN" dirty="0"/>
              <a:t>80% </a:t>
            </a:r>
            <a:r>
              <a:rPr lang="zh-CN" altLang="en-US" dirty="0"/>
              <a:t>的销售额</a:t>
            </a:r>
            <a:endParaRPr lang="zh-CN" altLang="en-US" dirty="0"/>
          </a:p>
        </p:txBody>
      </p:sp>
      <p:sp>
        <p:nvSpPr>
          <p:cNvPr id="8" name="文本框 7"/>
          <p:cNvSpPr txBox="1"/>
          <p:nvPr/>
        </p:nvSpPr>
        <p:spPr>
          <a:xfrm>
            <a:off x="3995133" y="2434482"/>
            <a:ext cx="6541949" cy="369332"/>
          </a:xfrm>
          <a:prstGeom prst="rect">
            <a:avLst/>
          </a:prstGeom>
          <a:noFill/>
        </p:spPr>
        <p:txBody>
          <a:bodyPr wrap="square" rtlCol="0">
            <a:spAutoFit/>
          </a:bodyPr>
          <a:lstStyle/>
          <a:p>
            <a:r>
              <a:rPr lang="zh-CN" altLang="en-US" b="1" dirty="0"/>
              <a:t>商品品类中的二八定律：</a:t>
            </a:r>
            <a:r>
              <a:rPr lang="en-US" altLang="zh-CN" dirty="0"/>
              <a:t>20% </a:t>
            </a:r>
            <a:r>
              <a:rPr lang="zh-CN" altLang="en-US" dirty="0"/>
              <a:t>的商品贡献 </a:t>
            </a:r>
            <a:r>
              <a:rPr lang="en-US" altLang="zh-CN" dirty="0"/>
              <a:t>80% </a:t>
            </a:r>
            <a:r>
              <a:rPr lang="zh-CN" altLang="en-US" dirty="0"/>
              <a:t>的销量</a:t>
            </a:r>
            <a:endParaRPr lang="zh-CN" altLang="en-US" dirty="0"/>
          </a:p>
        </p:txBody>
      </p:sp>
      <p:sp>
        <p:nvSpPr>
          <p:cNvPr id="9" name="文本框 8"/>
          <p:cNvSpPr txBox="1"/>
          <p:nvPr/>
        </p:nvSpPr>
        <p:spPr>
          <a:xfrm>
            <a:off x="3995133" y="3752047"/>
            <a:ext cx="7542266" cy="369332"/>
          </a:xfrm>
          <a:prstGeom prst="rect">
            <a:avLst/>
          </a:prstGeom>
          <a:noFill/>
        </p:spPr>
        <p:txBody>
          <a:bodyPr wrap="square" rtlCol="0">
            <a:spAutoFit/>
          </a:bodyPr>
          <a:lstStyle/>
          <a:p>
            <a:r>
              <a:rPr lang="zh-CN" altLang="en-US" b="1" dirty="0"/>
              <a:t>平台经济中的二八定律：</a:t>
            </a:r>
            <a:r>
              <a:rPr lang="en-US" altLang="zh-CN" dirty="0"/>
              <a:t>20% </a:t>
            </a:r>
            <a:r>
              <a:rPr lang="zh-CN" altLang="en-US" dirty="0"/>
              <a:t>的头部商家或主播贡献 </a:t>
            </a:r>
            <a:r>
              <a:rPr lang="en-US" altLang="zh-CN" dirty="0"/>
              <a:t>80% </a:t>
            </a:r>
            <a:r>
              <a:rPr lang="zh-CN" altLang="en-US" dirty="0"/>
              <a:t>的成交额</a:t>
            </a:r>
            <a:endParaRPr lang="zh-CN" altLang="en-US" dirty="0"/>
          </a:p>
        </p:txBody>
      </p:sp>
      <p:sp>
        <p:nvSpPr>
          <p:cNvPr id="10" name="文本框 9"/>
          <p:cNvSpPr txBox="1"/>
          <p:nvPr/>
        </p:nvSpPr>
        <p:spPr>
          <a:xfrm>
            <a:off x="3995133" y="4756626"/>
            <a:ext cx="7419528" cy="369332"/>
          </a:xfrm>
          <a:prstGeom prst="rect">
            <a:avLst/>
          </a:prstGeom>
          <a:noFill/>
        </p:spPr>
        <p:txBody>
          <a:bodyPr wrap="square" rtlCol="0">
            <a:spAutoFit/>
          </a:bodyPr>
          <a:lstStyle/>
          <a:p>
            <a:r>
              <a:rPr lang="zh-CN" altLang="en-US" b="1" dirty="0"/>
              <a:t>文娱消费中的二八定律：</a:t>
            </a:r>
            <a:r>
              <a:rPr lang="en-US" altLang="zh-CN" dirty="0"/>
              <a:t>20% </a:t>
            </a:r>
            <a:r>
              <a:rPr lang="zh-CN" altLang="en-US" dirty="0"/>
              <a:t>的“超级粉丝”贡献 </a:t>
            </a:r>
            <a:r>
              <a:rPr lang="en-US" altLang="zh-CN" dirty="0"/>
              <a:t>80% </a:t>
            </a:r>
            <a:r>
              <a:rPr lang="zh-CN" altLang="en-US" dirty="0"/>
              <a:t>的收入</a:t>
            </a:r>
            <a:endParaRPr lang="zh-CN" altLang="en-US" dirty="0"/>
          </a:p>
        </p:txBody>
      </p:sp>
      <p:cxnSp>
        <p:nvCxnSpPr>
          <p:cNvPr id="15" name="连接符: 肘形 14"/>
          <p:cNvCxnSpPr>
            <a:stCxn id="4" idx="3"/>
            <a:endCxn id="7" idx="1"/>
          </p:cNvCxnSpPr>
          <p:nvPr/>
        </p:nvCxnSpPr>
        <p:spPr>
          <a:xfrm flipV="1">
            <a:off x="3160513" y="1614569"/>
            <a:ext cx="834620" cy="16717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4" idx="3"/>
            <a:endCxn id="8" idx="1"/>
          </p:cNvCxnSpPr>
          <p:nvPr/>
        </p:nvCxnSpPr>
        <p:spPr>
          <a:xfrm flipV="1">
            <a:off x="3160513" y="2619148"/>
            <a:ext cx="834620" cy="6671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p:cNvCxnSpPr>
            <a:stCxn id="4" idx="3"/>
            <a:endCxn id="9" idx="1"/>
          </p:cNvCxnSpPr>
          <p:nvPr/>
        </p:nvCxnSpPr>
        <p:spPr>
          <a:xfrm>
            <a:off x="3160513" y="3286321"/>
            <a:ext cx="834620" cy="650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4" idx="3"/>
            <a:endCxn id="10" idx="1"/>
          </p:cNvCxnSpPr>
          <p:nvPr/>
        </p:nvCxnSpPr>
        <p:spPr>
          <a:xfrm>
            <a:off x="3160513" y="3286321"/>
            <a:ext cx="834620" cy="1654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“人工智能</a:t>
            </a:r>
            <a:r>
              <a:rPr lang="en-US" altLang="zh-CN" dirty="0">
                <a:solidFill>
                  <a:schemeClr val="accent1"/>
                </a:solidFill>
              </a:rPr>
              <a:t>+</a:t>
            </a:r>
            <a:r>
              <a:rPr lang="zh-CN" altLang="en-US" dirty="0">
                <a:solidFill>
                  <a:schemeClr val="accent1"/>
                </a:solidFill>
              </a:rPr>
              <a:t>消费”</a:t>
            </a:r>
            <a:r>
              <a:rPr lang="en-US" altLang="zh-CN" dirty="0">
                <a:solidFill>
                  <a:schemeClr val="accent1"/>
                </a:solidFill>
              </a:rPr>
              <a:t>——</a:t>
            </a:r>
            <a:r>
              <a:rPr lang="zh-CN" altLang="en-US" dirty="0">
                <a:solidFill>
                  <a:schemeClr val="accent1"/>
                </a:solidFill>
              </a:rPr>
              <a:t>场景革命与破局</a:t>
            </a:r>
            <a:endParaRPr lang="zh-CN" altLang="en-US" dirty="0">
              <a:solidFill>
                <a:schemeClr val="accent1"/>
              </a:solidFill>
            </a:endParaRPr>
          </a:p>
        </p:txBody>
      </p:sp>
      <p:pic>
        <p:nvPicPr>
          <p:cNvPr id="3" name="图片 2"/>
          <p:cNvPicPr>
            <a:picLocks noChangeAspect="1"/>
          </p:cNvPicPr>
          <p:nvPr/>
        </p:nvPicPr>
        <p:blipFill>
          <a:blip r:embed="rId1"/>
          <a:stretch>
            <a:fillRect/>
          </a:stretch>
        </p:blipFill>
        <p:spPr>
          <a:xfrm>
            <a:off x="6096000" y="1631981"/>
            <a:ext cx="5900882" cy="3743096"/>
          </a:xfrm>
          <a:prstGeom prst="rect">
            <a:avLst/>
          </a:prstGeom>
        </p:spPr>
      </p:pic>
      <p:sp>
        <p:nvSpPr>
          <p:cNvPr id="5" name="文本框 4"/>
          <p:cNvSpPr txBox="1"/>
          <p:nvPr/>
        </p:nvSpPr>
        <p:spPr>
          <a:xfrm>
            <a:off x="319118" y="1152756"/>
            <a:ext cx="5486401" cy="4801314"/>
          </a:xfrm>
          <a:prstGeom prst="rect">
            <a:avLst/>
          </a:prstGeom>
          <a:noFill/>
        </p:spPr>
        <p:txBody>
          <a:bodyPr wrap="square" rtlCol="0">
            <a:spAutoFit/>
          </a:bodyPr>
          <a:lstStyle/>
          <a:p>
            <a:pPr algn="just"/>
            <a:r>
              <a:rPr lang="zh-CN" altLang="en-US" b="1" dirty="0"/>
              <a:t>长尾效应，</a:t>
            </a:r>
            <a:r>
              <a:rPr lang="zh-CN" altLang="en-US" dirty="0"/>
              <a:t>指聚焦利润或价值甚小但数量庞大的客户群，将所有非主流的市场累加起来就会形成一个比主流市场还大的市场。</a:t>
            </a:r>
            <a:endParaRPr lang="en-US" altLang="zh-CN" dirty="0"/>
          </a:p>
          <a:p>
            <a:pPr algn="just"/>
            <a:endParaRPr lang="en-US" altLang="zh-CN" dirty="0"/>
          </a:p>
          <a:p>
            <a:pPr algn="just"/>
            <a:r>
              <a:rPr lang="zh-CN" altLang="en-US" dirty="0"/>
              <a:t>长尾效应本是用来描述用户需求的正态曲线，其头部就是正态曲线中间突起的部分，尾部指两边相对平缓的部分。</a:t>
            </a:r>
            <a:endParaRPr lang="en-US" altLang="zh-CN" dirty="0"/>
          </a:p>
          <a:p>
            <a:pPr algn="just"/>
            <a:endParaRPr lang="en-US" altLang="zh-CN" dirty="0"/>
          </a:p>
          <a:p>
            <a:pPr algn="just"/>
            <a:r>
              <a:rPr lang="zh-CN" altLang="en-US" dirty="0"/>
              <a:t>长尾效应的根本就是强调“个性化”，也就是要赚很少的钱，但是要赚很多人的钱。</a:t>
            </a:r>
            <a:endParaRPr lang="en-US" altLang="zh-CN" dirty="0"/>
          </a:p>
          <a:p>
            <a:pPr algn="just"/>
            <a:endParaRPr lang="en-US" altLang="zh-CN" dirty="0"/>
          </a:p>
          <a:p>
            <a:pPr algn="just"/>
            <a:r>
              <a:rPr lang="zh-CN" altLang="en-US" dirty="0"/>
              <a:t>以图书为例：</a:t>
            </a:r>
            <a:r>
              <a:rPr lang="en-US" altLang="zh-CN" dirty="0"/>
              <a:t>Barnes &amp; Noble</a:t>
            </a:r>
            <a:r>
              <a:rPr lang="zh-CN" altLang="en-US" dirty="0"/>
              <a:t>（美国最大的实体书店）的平均上架书目为</a:t>
            </a:r>
            <a:r>
              <a:rPr lang="en-US" altLang="zh-CN" dirty="0"/>
              <a:t>13</a:t>
            </a:r>
            <a:r>
              <a:rPr lang="zh-CN" altLang="en-US" dirty="0"/>
              <a:t>万种。而</a:t>
            </a:r>
            <a:r>
              <a:rPr lang="en-US" altLang="zh-CN" dirty="0"/>
              <a:t>Amazon</a:t>
            </a:r>
            <a:r>
              <a:rPr lang="zh-CN" altLang="en-US" dirty="0"/>
              <a:t>有超过一半的销售量都来自于在它排行榜上位于</a:t>
            </a:r>
            <a:r>
              <a:rPr lang="en-US" altLang="zh-CN" dirty="0"/>
              <a:t>13</a:t>
            </a:r>
            <a:r>
              <a:rPr lang="zh-CN" altLang="en-US" dirty="0"/>
              <a:t>万名开外的图书。如果以</a:t>
            </a:r>
            <a:r>
              <a:rPr lang="en-US" altLang="zh-CN" dirty="0"/>
              <a:t>Amazon</a:t>
            </a:r>
            <a:r>
              <a:rPr lang="zh-CN" altLang="en-US" dirty="0"/>
              <a:t>的统计数据为依据的话，这就意味着那些不在一般书店里出售的图书要比那些摆在书店书架上的图书形成的市场更大。</a:t>
            </a:r>
            <a:endParaRPr lang="zh-CN" altLang="en-US" dirty="0"/>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537995" y="692649"/>
            <a:ext cx="4958167" cy="598683"/>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国务院关于深入实施“人工智能</a:t>
            </a:r>
            <a:r>
              <a:rPr lang="en-US" altLang="zh-CN" b="1" dirty="0"/>
              <a:t>+”</a:t>
            </a:r>
            <a:r>
              <a:rPr lang="zh-CN" altLang="en-US" b="1" dirty="0"/>
              <a:t>行动的意见</a:t>
            </a:r>
            <a:endParaRPr lang="zh-CN" altLang="en-US" b="1" dirty="0"/>
          </a:p>
        </p:txBody>
      </p:sp>
      <p:sp>
        <p:nvSpPr>
          <p:cNvPr id="11" name="矩形: 圆角 10"/>
          <p:cNvSpPr/>
          <p:nvPr/>
        </p:nvSpPr>
        <p:spPr>
          <a:xfrm>
            <a:off x="184423" y="3535218"/>
            <a:ext cx="2824842" cy="526596"/>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a:t>
            </a:r>
            <a:r>
              <a:rPr lang="en-US" altLang="zh-CN" b="1" dirty="0"/>
              <a:t>+</a:t>
            </a:r>
            <a:r>
              <a:rPr lang="zh-CN" altLang="en-US" b="1" dirty="0"/>
              <a:t>”消费提质</a:t>
            </a:r>
            <a:endParaRPr lang="zh-CN" altLang="en-US" b="1" dirty="0"/>
          </a:p>
        </p:txBody>
      </p:sp>
      <p:sp>
        <p:nvSpPr>
          <p:cNvPr id="19" name="矩形 18"/>
          <p:cNvSpPr/>
          <p:nvPr/>
        </p:nvSpPr>
        <p:spPr>
          <a:xfrm>
            <a:off x="3461657" y="2261507"/>
            <a:ext cx="2555422" cy="489857"/>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拓展服务消费新场景</a:t>
            </a:r>
            <a:endParaRPr lang="zh-CN" altLang="en-US" dirty="0"/>
          </a:p>
        </p:txBody>
      </p:sp>
      <p:sp>
        <p:nvSpPr>
          <p:cNvPr id="20" name="矩形 19"/>
          <p:cNvSpPr/>
          <p:nvPr/>
        </p:nvSpPr>
        <p:spPr>
          <a:xfrm>
            <a:off x="3461657" y="4800542"/>
            <a:ext cx="2555422" cy="489857"/>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培育产品消费新业态</a:t>
            </a:r>
            <a:endParaRPr lang="zh-CN" altLang="en-US" dirty="0"/>
          </a:p>
        </p:txBody>
      </p:sp>
      <p:cxnSp>
        <p:nvCxnSpPr>
          <p:cNvPr id="22" name="连接符: 肘形 21"/>
          <p:cNvCxnSpPr>
            <a:stCxn id="11" idx="3"/>
            <a:endCxn id="19" idx="1"/>
          </p:cNvCxnSpPr>
          <p:nvPr/>
        </p:nvCxnSpPr>
        <p:spPr>
          <a:xfrm flipV="1">
            <a:off x="3009265" y="2506436"/>
            <a:ext cx="452392" cy="129208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连接符: 肘形 24"/>
          <p:cNvCxnSpPr>
            <a:stCxn id="11" idx="3"/>
            <a:endCxn id="20" idx="1"/>
          </p:cNvCxnSpPr>
          <p:nvPr/>
        </p:nvCxnSpPr>
        <p:spPr>
          <a:xfrm>
            <a:off x="3009265" y="3798516"/>
            <a:ext cx="452392" cy="124695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矩形 31"/>
          <p:cNvSpPr/>
          <p:nvPr/>
        </p:nvSpPr>
        <p:spPr>
          <a:xfrm>
            <a:off x="6436980" y="1630649"/>
            <a:ext cx="5392510" cy="17515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l"/>
            </a:pPr>
            <a:r>
              <a:rPr lang="zh-CN" altLang="en-US" sz="1600" dirty="0"/>
              <a:t>培育覆盖更广、内容更丰富的智能服务业态，</a:t>
            </a:r>
            <a:r>
              <a:rPr lang="zh-CN" altLang="en-US" sz="1600" dirty="0">
                <a:solidFill>
                  <a:srgbClr val="FF0000"/>
                </a:solidFill>
              </a:rPr>
              <a:t>加快发展提效型、陪伴型等智能原生应用</a:t>
            </a:r>
            <a:r>
              <a:rPr lang="zh-CN" altLang="en-US" sz="1600" dirty="0"/>
              <a:t>，</a:t>
            </a:r>
            <a:r>
              <a:rPr lang="zh-CN" altLang="en-US" sz="1600" dirty="0">
                <a:solidFill>
                  <a:srgbClr val="FF0000"/>
                </a:solidFill>
              </a:rPr>
              <a:t>支持开辟智能助理等服务新入口</a:t>
            </a:r>
            <a:r>
              <a:rPr lang="zh-CN" altLang="en-US" sz="1600" dirty="0"/>
              <a:t>。</a:t>
            </a:r>
            <a:endParaRPr lang="en-US" altLang="zh-CN" sz="1600" dirty="0"/>
          </a:p>
          <a:p>
            <a:pPr marL="285750" indent="-285750" algn="just">
              <a:buFont typeface="Wingdings" panose="05000000000000000000" pitchFamily="2" charset="2"/>
              <a:buChar char="l"/>
            </a:pPr>
            <a:r>
              <a:rPr lang="zh-CN" altLang="en-US" sz="1600" dirty="0">
                <a:solidFill>
                  <a:srgbClr val="FF0000"/>
                </a:solidFill>
              </a:rPr>
              <a:t>加强智能消费基础设施建设</a:t>
            </a:r>
            <a:r>
              <a:rPr lang="zh-CN" altLang="en-US" sz="1600" dirty="0"/>
              <a:t>，提升文娱、电商、家政、物业、出行、养老、托育等生活服务品质，拓展体验消费、个性消费、认知和情感消费等服务消费新场景。</a:t>
            </a:r>
            <a:endParaRPr lang="zh-CN" altLang="en-US" sz="1600" dirty="0"/>
          </a:p>
        </p:txBody>
      </p:sp>
      <p:cxnSp>
        <p:nvCxnSpPr>
          <p:cNvPr id="37" name="直接箭头连接符 36"/>
          <p:cNvCxnSpPr>
            <a:stCxn id="19" idx="3"/>
            <a:endCxn id="32" idx="1"/>
          </p:cNvCxnSpPr>
          <p:nvPr/>
        </p:nvCxnSpPr>
        <p:spPr>
          <a:xfrm flipV="1">
            <a:off x="6017079" y="2506435"/>
            <a:ext cx="4199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矩形 37"/>
          <p:cNvSpPr/>
          <p:nvPr/>
        </p:nvSpPr>
        <p:spPr>
          <a:xfrm>
            <a:off x="6486480" y="4169684"/>
            <a:ext cx="5392510" cy="17515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l"/>
            </a:pPr>
            <a:r>
              <a:rPr lang="zh-CN" altLang="en-US" sz="1600" dirty="0"/>
              <a:t>推动智能终端“万物智联”，</a:t>
            </a:r>
            <a:r>
              <a:rPr lang="zh-CN" altLang="en-US" sz="1600" dirty="0">
                <a:solidFill>
                  <a:srgbClr val="FF0000"/>
                </a:solidFill>
              </a:rPr>
              <a:t>培育智能产品生态</a:t>
            </a:r>
            <a:r>
              <a:rPr lang="zh-CN" altLang="en-US" sz="1600" dirty="0"/>
              <a:t>，</a:t>
            </a:r>
            <a:r>
              <a:rPr lang="zh-CN" altLang="en-US" sz="1600" dirty="0">
                <a:solidFill>
                  <a:srgbClr val="FF0000"/>
                </a:solidFill>
              </a:rPr>
              <a:t>大力发展</a:t>
            </a:r>
            <a:r>
              <a:rPr lang="zh-CN" altLang="en-US" sz="1600" dirty="0"/>
              <a:t>智能网联汽车、人工智能手机和电脑、智能机器人、智能家居、智能穿戴等</a:t>
            </a:r>
            <a:r>
              <a:rPr lang="zh-CN" altLang="en-US" sz="1600" dirty="0">
                <a:solidFill>
                  <a:srgbClr val="FF0000"/>
                </a:solidFill>
              </a:rPr>
              <a:t>新一代智能终端</a:t>
            </a:r>
            <a:r>
              <a:rPr lang="zh-CN" altLang="en-US" sz="1600" dirty="0"/>
              <a:t>，</a:t>
            </a:r>
            <a:r>
              <a:rPr lang="zh-CN" altLang="en-US" sz="1600" dirty="0">
                <a:solidFill>
                  <a:srgbClr val="FF0000"/>
                </a:solidFill>
              </a:rPr>
              <a:t>打造一体化全场景覆盖的智能交互环境</a:t>
            </a:r>
            <a:r>
              <a:rPr lang="zh-CN" altLang="en-US" sz="1600" dirty="0"/>
              <a:t>。</a:t>
            </a:r>
            <a:endParaRPr lang="en-US" altLang="zh-CN" sz="1600" dirty="0"/>
          </a:p>
          <a:p>
            <a:pPr marL="285750" indent="-285750" algn="just">
              <a:buFont typeface="Wingdings" panose="05000000000000000000" pitchFamily="2" charset="2"/>
              <a:buChar char="l"/>
            </a:pPr>
            <a:r>
              <a:rPr lang="zh-CN" altLang="en-US" sz="1600" dirty="0"/>
              <a:t>加快人工智能与元宇宙、低空飞行、增材制造、脑机接口等技术融合和产品创新，探索智能产品新形态。</a:t>
            </a:r>
            <a:endParaRPr lang="zh-CN" altLang="en-US" sz="1600" dirty="0"/>
          </a:p>
        </p:txBody>
      </p:sp>
      <p:cxnSp>
        <p:nvCxnSpPr>
          <p:cNvPr id="40" name="直接箭头连接符 39"/>
          <p:cNvCxnSpPr>
            <a:stCxn id="20" idx="3"/>
            <a:endCxn id="38" idx="1"/>
          </p:cNvCxnSpPr>
          <p:nvPr/>
        </p:nvCxnSpPr>
        <p:spPr>
          <a:xfrm flipV="1">
            <a:off x="6017079" y="5045470"/>
            <a:ext cx="4694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2" grpId="0" animBg="1"/>
      <p:bldP spid="38" grpId="0" animBg="1"/>
    </p:bldLst>
  </p:timing>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ISLIDE.ICON" val="#46247;"/>
</p:tagLst>
</file>

<file path=ppt/tags/tag100.xml><?xml version="1.0" encoding="utf-8"?>
<p:tagLst xmlns:p="http://schemas.openxmlformats.org/presentationml/2006/main">
  <p:tag name="RAINPROBLEM" val="MultipleChoice"/>
  <p:tag name="PROBLEMSCORE" val="1"/>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TYPE" val="ProblemTypeMarker"/>
</p:tagLst>
</file>

<file path=ppt/tags/tag103.xml><?xml version="1.0" encoding="utf-8"?>
<p:tagLst xmlns:p="http://schemas.openxmlformats.org/presentationml/2006/main">
  <p:tag name="RAINPROBLEMTYPE" val="ProblemTypeMarker"/>
</p:tagLst>
</file>

<file path=ppt/tags/tag104.xml><?xml version="1.0" encoding="utf-8"?>
<p:tagLst xmlns:p="http://schemas.openxmlformats.org/presentationml/2006/main">
  <p:tag name="RAINPROBLEMTYPE" val="ProblemTypeMarker"/>
</p:tagLst>
</file>

<file path=ppt/tags/tag105.xml><?xml version="1.0" encoding="utf-8"?>
<p:tagLst xmlns:p="http://schemas.openxmlformats.org/presentationml/2006/main">
  <p:tag name="RAINPROBLEMTYPE" val="ProblemTypeMarker"/>
</p:tagLst>
</file>

<file path=ppt/tags/tag106.xml><?xml version="1.0" encoding="utf-8"?>
<p:tagLst xmlns:p="http://schemas.openxmlformats.org/presentationml/2006/main">
  <p:tag name="RAINPROBLEM" val="ProblemBody"/>
</p:tagLst>
</file>

<file path=ppt/tags/tag107.xml><?xml version="1.0" encoding="utf-8"?>
<p:tagLst xmlns:p="http://schemas.openxmlformats.org/presentationml/2006/main">
  <p:tag name="RAINPROBLEM" val="ProblemSubmit"/>
  <p:tag name="RAINPROBLEMTYPE" val="ShortAnswer"/>
</p:tagLst>
</file>

<file path=ppt/tags/tag108.xml><?xml version="1.0" encoding="utf-8"?>
<p:tagLst xmlns:p="http://schemas.openxmlformats.org/presentationml/2006/main">
  <p:tag name="RAINPROBLEM" val="ProblemSetting"/>
  <p:tag name="RAINPROBLEMTYPE" val="ShortAnswer"/>
</p:tagLst>
</file>

<file path=ppt/tags/tag109.xml><?xml version="1.0" encoding="utf-8"?>
<p:tagLst xmlns:p="http://schemas.openxmlformats.org/presentationml/2006/main">
  <p:tag name="RAINPROBLEM" val="ShortAnswer"/>
  <p:tag name="PROBLEMSCORE" val="10"/>
</p:tagLst>
</file>

<file path=ppt/tags/tag11.xml><?xml version="1.0" encoding="utf-8"?>
<p:tagLst xmlns:p="http://schemas.openxmlformats.org/presentationml/2006/main">
  <p:tag name="ISLIDE.ICON" val="#46247;"/>
</p:tagLst>
</file>

<file path=ppt/tags/tag110.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1.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2.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3.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4.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5.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6.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7.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8.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19.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2.xml><?xml version="1.0" encoding="utf-8"?>
<p:tagLst xmlns:p="http://schemas.openxmlformats.org/presentationml/2006/main">
  <p:tag name="ISLIDE.ICON" val="#46247;"/>
</p:tagLst>
</file>

<file path=ppt/tags/tag120.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21.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22.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23.xml><?xml version="1.0" encoding="utf-8"?>
<p:tagLst xmlns:p="http://schemas.openxmlformats.org/presentationml/2006/main">
  <p:tag name="KSO_WM_DIAGRAM_VIRTUALLY_FRAME" val="{&quot;height&quot;:218.84913385826772,&quot;left&quot;:2.1046456692913385,&quot;top&quot;:207.99984251968505,&quot;width&quot;:954.8953543307086}"/>
</p:tagLst>
</file>

<file path=ppt/tags/tag124.xml><?xml version="1.0" encoding="utf-8"?>
<p:tagLst xmlns:p="http://schemas.openxmlformats.org/presentationml/2006/main">
  <p:tag name="ISLIDE.ICON" val="#46247;"/>
</p:tagLst>
</file>

<file path=ppt/tags/tag125.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26.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27.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28.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29.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xml><?xml version="1.0" encoding="utf-8"?>
<p:tagLst xmlns:p="http://schemas.openxmlformats.org/presentationml/2006/main">
  <p:tag name="ISLIDE.ICON" val="#46247;"/>
</p:tagLst>
</file>

<file path=ppt/tags/tag130.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1.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2.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3.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4.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5.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6.xml><?xml version="1.0" encoding="utf-8"?>
<p:tagLst xmlns:p="http://schemas.openxmlformats.org/presentationml/2006/main">
  <p:tag name="KSO_WM_DIAGRAM_VIRTUALLY_FRAME" val="{&quot;height&quot;:272.7869291338583,&quot;left&quot;:54.87496062992126,&quot;top&quot;:206.7844094488189,&quot;width&quot;:853.0061417322835}"/>
</p:tagLst>
</file>

<file path=ppt/tags/tag137.xml><?xml version="1.0" encoding="utf-8"?>
<p:tagLst xmlns:p="http://schemas.openxmlformats.org/presentationml/2006/main">
  <p:tag name="ISLIDE.ICON" val="#46247;"/>
</p:tagLst>
</file>

<file path=ppt/tags/tag138.xml><?xml version="1.0" encoding="utf-8"?>
<p:tagLst xmlns:p="http://schemas.openxmlformats.org/presentationml/2006/main">
  <p:tag name="ISLIDE.ICON" val="#46247;"/>
</p:tagLst>
</file>

<file path=ppt/tags/tag139.xml><?xml version="1.0" encoding="utf-8"?>
<p:tagLst xmlns:p="http://schemas.openxmlformats.org/presentationml/2006/main">
  <p:tag name="RAINPROBLEM" val="ProblemBody"/>
</p:tagLst>
</file>

<file path=ppt/tags/tag14.xml><?xml version="1.0" encoding="utf-8"?>
<p:tagLst xmlns:p="http://schemas.openxmlformats.org/presentationml/2006/main">
  <p:tag name="ISLIDE.ICON" val="#46247;"/>
</p:tagLst>
</file>

<file path=ppt/tags/tag140.xml><?xml version="1.0" encoding="utf-8"?>
<p:tagLst xmlns:p="http://schemas.openxmlformats.org/presentationml/2006/main">
  <p:tag name="RAINPROBLEM" val="ProblemItem"/>
</p:tagLst>
</file>

<file path=ppt/tags/tag141.xml><?xml version="1.0" encoding="utf-8"?>
<p:tagLst xmlns:p="http://schemas.openxmlformats.org/presentationml/2006/main">
  <p:tag name="RAINPROBLEM" val="ProblemItem"/>
</p:tagLst>
</file>

<file path=ppt/tags/tag142.xml><?xml version="1.0" encoding="utf-8"?>
<p:tagLst xmlns:p="http://schemas.openxmlformats.org/presentationml/2006/main">
  <p:tag name="RAINPROBLEM" val="ProblemItem"/>
</p:tagLst>
</file>

<file path=ppt/tags/tag143.xml><?xml version="1.0" encoding="utf-8"?>
<p:tagLst xmlns:p="http://schemas.openxmlformats.org/presentationml/2006/main">
  <p:tag name="RAINPROBLEM" val="ProblemItem"/>
</p:tagLst>
</file>

<file path=ppt/tags/tag144.xml><?xml version="1.0" encoding="utf-8"?>
<p:tagLst xmlns:p="http://schemas.openxmlformats.org/presentationml/2006/main">
  <p:tag name="RAINPROBLEM" val="ProblemBullet"/>
  <p:tag name="RAINPROBLEMTYPE" val="MultipleChoice"/>
  <p:tag name="RAINBULLET" val="Wrong"/>
</p:tagLst>
</file>

<file path=ppt/tags/tag145.xml><?xml version="1.0" encoding="utf-8"?>
<p:tagLst xmlns:p="http://schemas.openxmlformats.org/presentationml/2006/main">
  <p:tag name="RAINPROBLEM" val="ProblemBullet"/>
  <p:tag name="RAINPROBLEMTYPE" val="MultipleChoice"/>
  <p:tag name="RAINBULLET" val="Wrong"/>
</p:tagLst>
</file>

<file path=ppt/tags/tag146.xml><?xml version="1.0" encoding="utf-8"?>
<p:tagLst xmlns:p="http://schemas.openxmlformats.org/presentationml/2006/main">
  <p:tag name="RAINPROBLEM" val="ProblemBullet"/>
  <p:tag name="RAINPROBLEMTYPE" val="MultipleChoice"/>
  <p:tag name="RAINBULLET" val="Correct"/>
</p:tagLst>
</file>

<file path=ppt/tags/tag147.xml><?xml version="1.0" encoding="utf-8"?>
<p:tagLst xmlns:p="http://schemas.openxmlformats.org/presentationml/2006/main">
  <p:tag name="RAINPROBLEM" val="ProblemBullet"/>
  <p:tag name="RAINPROBLEMTYPE" val="MultipleChoice"/>
  <p:tag name="RAINBULLET" val="Wrong"/>
</p:tagLst>
</file>

<file path=ppt/tags/tag148.xml><?xml version="1.0" encoding="utf-8"?>
<p:tagLst xmlns:p="http://schemas.openxmlformats.org/presentationml/2006/main">
  <p:tag name="RAINPROBLEM" val="ProblemSubmit"/>
  <p:tag name="RAINPROBLEMTYPE" val="MultipleChoice"/>
</p:tagLst>
</file>

<file path=ppt/tags/tag149.xml><?xml version="1.0" encoding="utf-8"?>
<p:tagLst xmlns:p="http://schemas.openxmlformats.org/presentationml/2006/main">
  <p:tag name="RAINPROBLEMTYPE" val="ProblemTypeMarker"/>
</p:tagLst>
</file>

<file path=ppt/tags/tag15.xml><?xml version="1.0" encoding="utf-8"?>
<p:tagLst xmlns:p="http://schemas.openxmlformats.org/presentationml/2006/main">
  <p:tag name="ISLIDE.ICON" val="#46247;"/>
</p:tagLst>
</file>

<file path=ppt/tags/tag150.xml><?xml version="1.0" encoding="utf-8"?>
<p:tagLst xmlns:p="http://schemas.openxmlformats.org/presentationml/2006/main">
  <p:tag name="RAINPROBLEMTYPE" val="ProblemTypeMarker"/>
</p:tagLst>
</file>

<file path=ppt/tags/tag151.xml><?xml version="1.0" encoding="utf-8"?>
<p:tagLst xmlns:p="http://schemas.openxmlformats.org/presentationml/2006/main">
  <p:tag name="RAINPROBLEMTYPE" val="ProblemTypeMarker"/>
</p:tagLst>
</file>

<file path=ppt/tags/tag152.xml><?xml version="1.0" encoding="utf-8"?>
<p:tagLst xmlns:p="http://schemas.openxmlformats.org/presentationml/2006/main">
  <p:tag name="RAINPROBLEMTYPE" val="ProblemTypeMarker"/>
</p:tagLst>
</file>

<file path=ppt/tags/tag153.xml><?xml version="1.0" encoding="utf-8"?>
<p:tagLst xmlns:p="http://schemas.openxmlformats.org/presentationml/2006/main">
  <p:tag name="RAINPROBLEMTYPE" val="ProblemTypeMarker"/>
</p:tagLst>
</file>

<file path=ppt/tags/tag154.xml><?xml version="1.0" encoding="utf-8"?>
<p:tagLst xmlns:p="http://schemas.openxmlformats.org/presentationml/2006/main">
  <p:tag name="RAINPROBLEM" val="ProblemSetting"/>
  <p:tag name="RAINPROBLEMTYPE" val="MultipleChoice"/>
</p:tagLst>
</file>

<file path=ppt/tags/tag155.xml><?xml version="1.0" encoding="utf-8"?>
<p:tagLst xmlns:p="http://schemas.openxmlformats.org/presentationml/2006/main">
  <p:tag name="RAINPROBLEM" val="MultipleChoice"/>
  <p:tag name="PROBLEMSCORE" val="1"/>
  <p:tag name="PROBLEMHASREMARK" val="False"/>
</p:tagLst>
</file>

<file path=ppt/tags/tag156.xml><?xml version="1.0" encoding="utf-8"?>
<p:tagLst xmlns:p="http://schemas.openxmlformats.org/presentationml/2006/main">
  <p:tag name="ISLIDE.ICON" val="#46247;"/>
</p:tagLst>
</file>

<file path=ppt/tags/tag157.xml><?xml version="1.0" encoding="utf-8"?>
<p:tagLst xmlns:p="http://schemas.openxmlformats.org/presentationml/2006/main">
  <p:tag name="ISLIDE.ICON" val="#46247;"/>
</p:tagLst>
</file>

<file path=ppt/tags/tag158.xml><?xml version="1.0" encoding="utf-8"?>
<p:tagLst xmlns:p="http://schemas.openxmlformats.org/presentationml/2006/main">
  <p:tag name="ISLIDE.ICON" val="#46247;"/>
</p:tagLst>
</file>

<file path=ppt/tags/tag159.xml><?xml version="1.0" encoding="utf-8"?>
<p:tagLst xmlns:p="http://schemas.openxmlformats.org/presentationml/2006/main">
  <p:tag name="ISLIDE.ICON" val="#46247;"/>
</p:tagLst>
</file>

<file path=ppt/tags/tag16.xml><?xml version="1.0" encoding="utf-8"?>
<p:tagLst xmlns:p="http://schemas.openxmlformats.org/presentationml/2006/main">
  <p:tag name="ISLIDE.ICON" val="#46247;"/>
</p:tagLst>
</file>

<file path=ppt/tags/tag160.xml><?xml version="1.0" encoding="utf-8"?>
<p:tagLst xmlns:p="http://schemas.openxmlformats.org/presentationml/2006/main">
  <p:tag name="ISLIDE.ICON" val="#46247;"/>
</p:tagLst>
</file>

<file path=ppt/tags/tag161.xml><?xml version="1.0" encoding="utf-8"?>
<p:tagLst xmlns:p="http://schemas.openxmlformats.org/presentationml/2006/main">
  <p:tag name="ISLIDE.ICON" val="#46247;"/>
</p:tagLst>
</file>

<file path=ppt/tags/tag162.xml><?xml version="1.0" encoding="utf-8"?>
<p:tagLst xmlns:p="http://schemas.openxmlformats.org/presentationml/2006/main">
  <p:tag name="ISLIDE.ICON" val="#46247;"/>
</p:tagLst>
</file>

<file path=ppt/tags/tag163.xml><?xml version="1.0" encoding="utf-8"?>
<p:tagLst xmlns:p="http://schemas.openxmlformats.org/presentationml/2006/main">
  <p:tag name="ISLIDE.ICON" val="#46247;"/>
</p:tagLst>
</file>

<file path=ppt/tags/tag164.xml><?xml version="1.0" encoding="utf-8"?>
<p:tagLst xmlns:p="http://schemas.openxmlformats.org/presentationml/2006/main">
  <p:tag name="ISLIDE.ICON" val="#46247;"/>
</p:tagLst>
</file>

<file path=ppt/tags/tag165.xml><?xml version="1.0" encoding="utf-8"?>
<p:tagLst xmlns:p="http://schemas.openxmlformats.org/presentationml/2006/main">
  <p:tag name="ISLIDE.ICON" val="#46247;"/>
</p:tagLst>
</file>

<file path=ppt/tags/tag166.xml><?xml version="1.0" encoding="utf-8"?>
<p:tagLst xmlns:p="http://schemas.openxmlformats.org/presentationml/2006/main">
  <p:tag name="ISLIDE.ICON" val="#46247;"/>
</p:tagLst>
</file>

<file path=ppt/tags/tag167.xml><?xml version="1.0" encoding="utf-8"?>
<p:tagLst xmlns:p="http://schemas.openxmlformats.org/presentationml/2006/main">
  <p:tag name="ISLIDE.ICON" val="#46247;"/>
</p:tagLst>
</file>

<file path=ppt/tags/tag168.xml><?xml version="1.0" encoding="utf-8"?>
<p:tagLst xmlns:p="http://schemas.openxmlformats.org/presentationml/2006/main">
  <p:tag name="ISLIDE.ICON" val="#46247;"/>
</p:tagLst>
</file>

<file path=ppt/tags/tag169.xml><?xml version="1.0" encoding="utf-8"?>
<p:tagLst xmlns:p="http://schemas.openxmlformats.org/presentationml/2006/main">
  <p:tag name="ISLIDE.ICON" val="#46247;"/>
</p:tagLst>
</file>

<file path=ppt/tags/tag17.xml><?xml version="1.0" encoding="utf-8"?>
<p:tagLst xmlns:p="http://schemas.openxmlformats.org/presentationml/2006/main">
  <p:tag name="ISLIDE.ICON" val="#46247;"/>
</p:tagLst>
</file>

<file path=ppt/tags/tag170.xml><?xml version="1.0" encoding="utf-8"?>
<p:tagLst xmlns:p="http://schemas.openxmlformats.org/presentationml/2006/main">
  <p:tag name="ISLIDE.ICON" val="#46247;"/>
</p:tagLst>
</file>

<file path=ppt/tags/tag171.xml><?xml version="1.0" encoding="utf-8"?>
<p:tagLst xmlns:p="http://schemas.openxmlformats.org/presentationml/2006/main">
  <p:tag name="ISLIDE.ICON" val="#46247;"/>
</p:tagLst>
</file>

<file path=ppt/tags/tag172.xml><?xml version="1.0" encoding="utf-8"?>
<p:tagLst xmlns:p="http://schemas.openxmlformats.org/presentationml/2006/main">
  <p:tag name="ISLIDE.ICON" val="#46247;"/>
</p:tagLst>
</file>

<file path=ppt/tags/tag173.xml><?xml version="1.0" encoding="utf-8"?>
<p:tagLst xmlns:p="http://schemas.openxmlformats.org/presentationml/2006/main">
  <p:tag name="RAINPROBLEMTYPE" val="ProblemTypeMarker"/>
</p:tagLst>
</file>

<file path=ppt/tags/tag174.xml><?xml version="1.0" encoding="utf-8"?>
<p:tagLst xmlns:p="http://schemas.openxmlformats.org/presentationml/2006/main">
  <p:tag name="RAINPROBLEMTYPE" val="ProblemTypeMarker"/>
</p:tagLst>
</file>

<file path=ppt/tags/tag175.xml><?xml version="1.0" encoding="utf-8"?>
<p:tagLst xmlns:p="http://schemas.openxmlformats.org/presentationml/2006/main">
  <p:tag name="RAINPROBLEMTYPE" val="ProblemTypeMarker"/>
</p:tagLst>
</file>

<file path=ppt/tags/tag176.xml><?xml version="1.0" encoding="utf-8"?>
<p:tagLst xmlns:p="http://schemas.openxmlformats.org/presentationml/2006/main">
  <p:tag name="RAINPROBLEMTYPE" val="ProblemTypeMarker"/>
</p:tagLst>
</file>

<file path=ppt/tags/tag177.xml><?xml version="1.0" encoding="utf-8"?>
<p:tagLst xmlns:p="http://schemas.openxmlformats.org/presentationml/2006/main">
  <p:tag name="RAINPROBLEMTYPE" val="ProblemTypeMarker"/>
</p:tagLst>
</file>

<file path=ppt/tags/tag178.xml><?xml version="1.0" encoding="utf-8"?>
<p:tagLst xmlns:p="http://schemas.openxmlformats.org/presentationml/2006/main">
  <p:tag name="RAINPROBLEM" val="ProblemBody"/>
</p:tagLst>
</file>

<file path=ppt/tags/tag179.xml><?xml version="1.0" encoding="utf-8"?>
<p:tagLst xmlns:p="http://schemas.openxmlformats.org/presentationml/2006/main">
  <p:tag name="RAINPROBLEM" val="ProblemItem"/>
</p:tagLst>
</file>

<file path=ppt/tags/tag18.xml><?xml version="1.0" encoding="utf-8"?>
<p:tagLst xmlns:p="http://schemas.openxmlformats.org/presentationml/2006/main">
  <p:tag name="ISLIDE.ICON" val="#46247;"/>
</p:tagLst>
</file>

<file path=ppt/tags/tag180.xml><?xml version="1.0" encoding="utf-8"?>
<p:tagLst xmlns:p="http://schemas.openxmlformats.org/presentationml/2006/main">
  <p:tag name="RAINPROBLEM" val="ProblemItem"/>
</p:tagLst>
</file>

<file path=ppt/tags/tag181.xml><?xml version="1.0" encoding="utf-8"?>
<p:tagLst xmlns:p="http://schemas.openxmlformats.org/presentationml/2006/main">
  <p:tag name="RAINPROBLEM" val="ProblemItem"/>
</p:tagLst>
</file>

<file path=ppt/tags/tag182.xml><?xml version="1.0" encoding="utf-8"?>
<p:tagLst xmlns:p="http://schemas.openxmlformats.org/presentationml/2006/main">
  <p:tag name="RAINPROBLEM" val="ProblemItem"/>
</p:tagLst>
</file>

<file path=ppt/tags/tag183.xml><?xml version="1.0" encoding="utf-8"?>
<p:tagLst xmlns:p="http://schemas.openxmlformats.org/presentationml/2006/main">
  <p:tag name="RAINPROBLEM" val="ProblemBullet"/>
  <p:tag name="RAINPROBLEMTYPE" val="MultipleChoice"/>
  <p:tag name="RAINBULLET" val="Wrong"/>
</p:tagLst>
</file>

<file path=ppt/tags/tag184.xml><?xml version="1.0" encoding="utf-8"?>
<p:tagLst xmlns:p="http://schemas.openxmlformats.org/presentationml/2006/main">
  <p:tag name="RAINPROBLEM" val="ProblemBullet"/>
  <p:tag name="RAINPROBLEMTYPE" val="MultipleChoice"/>
  <p:tag name="RAINBULLET" val="Correct"/>
</p:tagLst>
</file>

<file path=ppt/tags/tag185.xml><?xml version="1.0" encoding="utf-8"?>
<p:tagLst xmlns:p="http://schemas.openxmlformats.org/presentationml/2006/main">
  <p:tag name="RAINPROBLEM" val="ProblemBullet"/>
  <p:tag name="RAINPROBLEMTYPE" val="MultipleChoice"/>
  <p:tag name="RAINBULLET" val="Wrong"/>
</p:tagLst>
</file>

<file path=ppt/tags/tag186.xml><?xml version="1.0" encoding="utf-8"?>
<p:tagLst xmlns:p="http://schemas.openxmlformats.org/presentationml/2006/main">
  <p:tag name="RAINPROBLEM" val="ProblemBullet"/>
  <p:tag name="RAINPROBLEMTYPE" val="MultipleChoice"/>
  <p:tag name="RAINBULLET" val="Wrong"/>
</p:tagLst>
</file>

<file path=ppt/tags/tag187.xml><?xml version="1.0" encoding="utf-8"?>
<p:tagLst xmlns:p="http://schemas.openxmlformats.org/presentationml/2006/main">
  <p:tag name="RAINPROBLEM" val="ProblemSubmit"/>
  <p:tag name="RAINPROBLEMTYPE" val="MultipleChoice"/>
</p:tagLst>
</file>

<file path=ppt/tags/tag188.xml><?xml version="1.0" encoding="utf-8"?>
<p:tagLst xmlns:p="http://schemas.openxmlformats.org/presentationml/2006/main">
  <p:tag name="RAINPROBLEM" val="ProblemSetting"/>
  <p:tag name="RAINPROBLEMTYPE" val="MultipleChoice"/>
</p:tagLst>
</file>

<file path=ppt/tags/tag189.xml><?xml version="1.0" encoding="utf-8"?>
<p:tagLst xmlns:p="http://schemas.openxmlformats.org/presentationml/2006/main">
  <p:tag name="RAINPROBLEM" val="MultipleChoice"/>
  <p:tag name="PROBLEMSCORE" val="1"/>
  <p:tag name="PROBLEMHASREMARK" val="False"/>
</p:tagLst>
</file>

<file path=ppt/tags/tag19.xml><?xml version="1.0" encoding="utf-8"?>
<p:tagLst xmlns:p="http://schemas.openxmlformats.org/presentationml/2006/main">
  <p:tag name="ISLIDE.ICON" val="#46247;"/>
</p:tagLst>
</file>

<file path=ppt/tags/tag190.xml><?xml version="1.0" encoding="utf-8"?>
<p:tagLst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2.xml><?xml version="1.0" encoding="utf-8"?>
<p:tagLst xmlns:p="http://schemas.openxmlformats.org/presentationml/2006/main">
  <p:tag name="RAINPROBLEM" val="ProblemSubmit"/>
  <p:tag name="RAINPROBLEMTYPE" val="ShortAnswer"/>
</p:tagLst>
</file>

<file path=ppt/tags/tag20.xml><?xml version="1.0" encoding="utf-8"?>
<p:tagLst xmlns:p="http://schemas.openxmlformats.org/presentationml/2006/main">
  <p:tag name="ISLIDE.ICON" val="#46247;"/>
</p:tagLst>
</file>

<file path=ppt/tags/tag21.xml><?xml version="1.0" encoding="utf-8"?>
<p:tagLst xmlns:p="http://schemas.openxmlformats.org/presentationml/2006/main">
  <p:tag name="ISLIDE.ICON" val="#46247;"/>
</p:tagLst>
</file>

<file path=ppt/tags/tag22.xml><?xml version="1.0" encoding="utf-8"?>
<p:tagLst xmlns:p="http://schemas.openxmlformats.org/presentationml/2006/main">
  <p:tag name="ISLIDE.ICON" val="#46247;"/>
</p:tagLst>
</file>

<file path=ppt/tags/tag23.xml><?xml version="1.0" encoding="utf-8"?>
<p:tagLst xmlns:p="http://schemas.openxmlformats.org/presentationml/2006/main">
  <p:tag name="ISLIDE.ICON" val="#46247;"/>
</p:tagLst>
</file>

<file path=ppt/tags/tag24.xml><?xml version="1.0" encoding="utf-8"?>
<p:tagLst xmlns:p="http://schemas.openxmlformats.org/presentationml/2006/main">
  <p:tag name="ISLIDE.ICON" val="#46247;"/>
</p:tagLst>
</file>

<file path=ppt/tags/tag25.xml><?xml version="1.0" encoding="utf-8"?>
<p:tagLst xmlns:p="http://schemas.openxmlformats.org/presentationml/2006/main">
  <p:tag name="ISLIDE.ICON" val="#46247;"/>
</p:tagLst>
</file>

<file path=ppt/tags/tag26.xml><?xml version="1.0" encoding="utf-8"?>
<p:tagLst xmlns:p="http://schemas.openxmlformats.org/presentationml/2006/main">
  <p:tag name="ISLIDE.ICON" val="#46247;"/>
</p:tagLst>
</file>

<file path=ppt/tags/tag27.xml><?xml version="1.0" encoding="utf-8"?>
<p:tagLst xmlns:p="http://schemas.openxmlformats.org/presentationml/2006/main">
  <p:tag name="ISLIDE.ICON" val="#46247;"/>
</p:tagLst>
</file>

<file path=ppt/tags/tag28.xml><?xml version="1.0" encoding="utf-8"?>
<p:tagLst xmlns:p="http://schemas.openxmlformats.org/presentationml/2006/main">
  <p:tag name="RAINPROBLEM" val="ProblemBody"/>
</p:tagLst>
</file>

<file path=ppt/tags/tag29.xml><?xml version="1.0" encoding="utf-8"?>
<p:tagLst xmlns:p="http://schemas.openxmlformats.org/presentationml/2006/main">
  <p:tag name="RAINPROBLEM" val="ProblemSubmit"/>
  <p:tag name="RAINPROBLEMTYPE" val="ShortAnswer"/>
</p:tagLst>
</file>

<file path=ppt/tags/tag3.xml><?xml version="1.0" encoding="utf-8"?>
<p:tagLst xmlns:p="http://schemas.openxmlformats.org/presentationml/2006/main">
  <p:tag name="RAINPROBLEMTYPE" val="ProblemTypeMarker"/>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 val="ProblemSetting"/>
  <p:tag name="RAINPROBLEMTYPE" val="ShortAnswer"/>
</p:tagLst>
</file>

<file path=ppt/tags/tag36.xml><?xml version="1.0" encoding="utf-8"?>
<p:tagLst xmlns:p="http://schemas.openxmlformats.org/presentationml/2006/main">
  <p:tag name="RAINPROBLEM" val="ShortAnswer"/>
  <p:tag name="PROBLEMSCORE" val="10"/>
  <p:tag name="PROBLEMVOICEALLOWED" val="False"/>
</p:tagLst>
</file>

<file path=ppt/tags/tag37.xml><?xml version="1.0" encoding="utf-8"?>
<p:tagLst xmlns:p="http://schemas.openxmlformats.org/presentationml/2006/main">
  <p:tag name="ISLIDE.ICON" val="#46247;"/>
</p:tagLst>
</file>

<file path=ppt/tags/tag38.xml><?xml version="1.0" encoding="utf-8"?>
<p:tagLst xmlns:p="http://schemas.openxmlformats.org/presentationml/2006/main">
  <p:tag name="ISLIDE.ICON" val="#46247;"/>
</p:tagLst>
</file>

<file path=ppt/tags/tag39.xml><?xml version="1.0" encoding="utf-8"?>
<p:tagLst xmlns:p="http://schemas.openxmlformats.org/presentationml/2006/main">
  <p:tag name="ISLIDE.ICON" val="#46247;"/>
</p:tagLst>
</file>

<file path=ppt/tags/tag4.xml><?xml version="1.0" encoding="utf-8"?>
<p:tagLst xmlns:p="http://schemas.openxmlformats.org/presentationml/2006/main">
  <p:tag name="RAINPROBLEMTYPE" val="ProblemTypeMarker"/>
</p:tagLst>
</file>

<file path=ppt/tags/tag40.xml><?xml version="1.0" encoding="utf-8"?>
<p:tagLst xmlns:p="http://schemas.openxmlformats.org/presentationml/2006/main">
  <p:tag name="ISLIDE.ICON" val="#46247;"/>
</p:tagLst>
</file>

<file path=ppt/tags/tag41.xml><?xml version="1.0" encoding="utf-8"?>
<p:tagLst xmlns:p="http://schemas.openxmlformats.org/presentationml/2006/main">
  <p:tag name="ISLIDE.ICON" val="#46247;"/>
</p:tagLst>
</file>

<file path=ppt/tags/tag42.xml><?xml version="1.0" encoding="utf-8"?>
<p:tagLst xmlns:p="http://schemas.openxmlformats.org/presentationml/2006/main">
  <p:tag name="ISLIDE.ICON" val="#46247;"/>
</p:tagLst>
</file>

<file path=ppt/tags/tag43.xml><?xml version="1.0" encoding="utf-8"?>
<p:tagLst xmlns:p="http://schemas.openxmlformats.org/presentationml/2006/main">
  <p:tag name="ISLIDE.ICON" val="#46247;"/>
</p:tagLst>
</file>

<file path=ppt/tags/tag44.xml><?xml version="1.0" encoding="utf-8"?>
<p:tagLst xmlns:p="http://schemas.openxmlformats.org/presentationml/2006/main">
  <p:tag name="ISLIDE.ICON" val="#46247;"/>
</p:tagLst>
</file>

<file path=ppt/tags/tag45.xml><?xml version="1.0" encoding="utf-8"?>
<p:tagLst xmlns:p="http://schemas.openxmlformats.org/presentationml/2006/main">
  <p:tag name="ISLIDE.ICON" val="#46247;"/>
</p:tagLst>
</file>

<file path=ppt/tags/tag46.xml><?xml version="1.0" encoding="utf-8"?>
<p:tagLst xmlns:p="http://schemas.openxmlformats.org/presentationml/2006/main">
  <p:tag name="ISLIDE.ICON" val="#46247;"/>
</p:tagLst>
</file>

<file path=ppt/tags/tag47.xml><?xml version="1.0" encoding="utf-8"?>
<p:tagLst xmlns:p="http://schemas.openxmlformats.org/presentationml/2006/main">
  <p:tag name="ISLIDE.ICON" val="#46247;"/>
</p:tagLst>
</file>

<file path=ppt/tags/tag48.xml><?xml version="1.0" encoding="utf-8"?>
<p:tagLst xmlns:p="http://schemas.openxmlformats.org/presentationml/2006/main">
  <p:tag name="ISLIDE.ICON" val="#46247;"/>
</p:tagLst>
</file>

<file path=ppt/tags/tag49.xml><?xml version="1.0" encoding="utf-8"?>
<p:tagLst xmlns:p="http://schemas.openxmlformats.org/presentationml/2006/main">
  <p:tag name="ISLIDE.ICON" val="#46247;"/>
</p:tagLst>
</file>

<file path=ppt/tags/tag5.xml><?xml version="1.0" encoding="utf-8"?>
<p:tagLst xmlns:p="http://schemas.openxmlformats.org/presentationml/2006/main">
  <p:tag name="RAINPROBLEMTYPE" val="ProblemTypeMarker"/>
</p:tagLst>
</file>

<file path=ppt/tags/tag50.xml><?xml version="1.0" encoding="utf-8"?>
<p:tagLst xmlns:p="http://schemas.openxmlformats.org/presentationml/2006/main">
  <p:tag name="ISLIDE.ICON" val="#46247;"/>
</p:tagLst>
</file>

<file path=ppt/tags/tag51.xml><?xml version="1.0" encoding="utf-8"?>
<p:tagLst xmlns:p="http://schemas.openxmlformats.org/presentationml/2006/main">
  <p:tag name="ISLIDE.ICON" val="#46247;"/>
</p:tagLst>
</file>

<file path=ppt/tags/tag52.xml><?xml version="1.0" encoding="utf-8"?>
<p:tagLst xmlns:p="http://schemas.openxmlformats.org/presentationml/2006/main">
  <p:tag name="ISLIDE.ICON" val="#46247;"/>
</p:tagLst>
</file>

<file path=ppt/tags/tag53.xml><?xml version="1.0" encoding="utf-8"?>
<p:tagLst xmlns:p="http://schemas.openxmlformats.org/presentationml/2006/main">
  <p:tag name="ISLIDE.ICON" val="#46247;"/>
</p:tagLst>
</file>

<file path=ppt/tags/tag54.xml><?xml version="1.0" encoding="utf-8"?>
<p:tagLst xmlns:p="http://schemas.openxmlformats.org/presentationml/2006/main">
  <p:tag name="RAINPROBLEM" val="ProblemBody"/>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TYPE" val="ProblemTypeMarker"/>
</p:tagLst>
</file>

<file path=ppt/tags/tag60.xml><?xml version="1.0" encoding="utf-8"?>
<p:tagLst xmlns:p="http://schemas.openxmlformats.org/presentationml/2006/main">
  <p:tag name="RAINPROBLEM" val="ProblemBullet"/>
  <p:tag name="RAINPROBLEMTYPE" val="MultipleChoice"/>
  <p:tag name="RAINBULLET" val="Correct"/>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Bullet"/>
  <p:tag name="RAINPROBLEMTYPE" val="MultipleChoice"/>
  <p:tag name="RAINBULLET" val="Wrong"/>
</p:tagLst>
</file>

<file path=ppt/tags/tag63.xml><?xml version="1.0" encoding="utf-8"?>
<p:tagLst xmlns:p="http://schemas.openxmlformats.org/presentationml/2006/main">
  <p:tag name="RAINPROBLEM" val="ProblemSubmit"/>
  <p:tag name="RAINPROBLEMTYPE" val="MultipleChoice"/>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 val="ProblemSetting"/>
  <p:tag name="RAINPROBLEMTYPE" val="MultipleChoice"/>
</p:tagLst>
</file>

<file path=ppt/tags/tag7.xml><?xml version="1.0" encoding="utf-8"?>
<p:tagLst xmlns:p="http://schemas.openxmlformats.org/presentationml/2006/main">
  <p:tag name="RAINPROBLEMTYPE" val="ProblemTypeMarker"/>
</p:tagLst>
</file>

<file path=ppt/tags/tag70.xml><?xml version="1.0" encoding="utf-8"?>
<p:tagLst xmlns:p="http://schemas.openxmlformats.org/presentationml/2006/main">
  <p:tag name="RAINPROBLEM" val="MultipleChoice"/>
  <p:tag name="PROBLEMSCORE" val="1"/>
  <p:tag name="PROBLEMHASREMARK" val="False"/>
</p:tagLst>
</file>

<file path=ppt/tags/tag71.xml><?xml version="1.0" encoding="utf-8"?>
<p:tagLst xmlns:p="http://schemas.openxmlformats.org/presentationml/2006/main">
  <p:tag name="RAINPROBLEM" val="ProblemBody"/>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Item"/>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Item"/>
</p:tagLst>
</file>

<file path=ppt/tags/tag76.xml><?xml version="1.0" encoding="utf-8"?>
<p:tagLst xmlns:p="http://schemas.openxmlformats.org/presentationml/2006/main">
  <p:tag name="RAINPROBLEM" val="ProblemBullet"/>
  <p:tag name="RAINPROBLEMTYPE" val="MultipleChoice"/>
  <p:tag name="RAINBULLET" val="Wrong"/>
</p:tagLst>
</file>

<file path=ppt/tags/tag77.xml><?xml version="1.0" encoding="utf-8"?>
<p:tagLst xmlns:p="http://schemas.openxmlformats.org/presentationml/2006/main">
  <p:tag name="RAINPROBLEM" val="ProblemBullet"/>
  <p:tag name="RAINPROBLEMTYPE" val="MultipleChoice"/>
  <p:tag name="RAINBULLET" val="Wrong"/>
</p:tagLst>
</file>

<file path=ppt/tags/tag78.xml><?xml version="1.0" encoding="utf-8"?>
<p:tagLst xmlns:p="http://schemas.openxmlformats.org/presentationml/2006/main">
  <p:tag name="RAINPROBLEM" val="ProblemBullet"/>
  <p:tag name="RAINPROBLEMTYPE" val="MultipleChoice"/>
  <p:tag name="RAINBULLET" val="Correct"/>
</p:tagLst>
</file>

<file path=ppt/tags/tag79.xml><?xml version="1.0" encoding="utf-8"?>
<p:tagLst xmlns:p="http://schemas.openxmlformats.org/presentationml/2006/main">
  <p:tag name="RAINPROBLEM" val="ProblemBullet"/>
  <p:tag name="RAINPROBLEMTYPE" val="MultipleChoice"/>
  <p:tag name="RAINBULLET" val="Wrong"/>
</p:tagLst>
</file>

<file path=ppt/tags/tag8.xml><?xml version="1.0" encoding="utf-8"?>
<p:tagLst xmlns:p="http://schemas.openxmlformats.org/presentationml/2006/main">
  <p:tag name="RAINPROBLEM" val="ProblemSetting"/>
  <p:tag name="RAINPROBLEMTYPE" val="ShortAnswer"/>
</p:tagLst>
</file>

<file path=ppt/tags/tag80.xml><?xml version="1.0" encoding="utf-8"?>
<p:tagLst xmlns:p="http://schemas.openxmlformats.org/presentationml/2006/main">
  <p:tag name="RAINPROBLEM" val="ProblemSubmit"/>
  <p:tag name="RAINPROBLEMTYPE" val="MultipleChoice"/>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TYPE" val="ProblemTypeMarker"/>
</p:tagLst>
</file>

<file path=ppt/tags/tag86.xml><?xml version="1.0" encoding="utf-8"?>
<p:tagLst xmlns:p="http://schemas.openxmlformats.org/presentationml/2006/main">
  <p:tag name="RAINPROBLEM" val="ProblemSetting"/>
  <p:tag name="RAINPROBLEMTYPE" val="MultipleChoice"/>
</p:tagLst>
</file>

<file path=ppt/tags/tag87.xml><?xml version="1.0" encoding="utf-8"?>
<p:tagLst xmlns:p="http://schemas.openxmlformats.org/presentationml/2006/main">
  <p:tag name="RAINPROBLEM" val="MultipleChoice"/>
  <p:tag name="PROBLEMSCORE" val="1"/>
  <p:tag name="PROBLEMHASREMARK" val="False"/>
</p:tagLst>
</file>

<file path=ppt/tags/tag88.xml><?xml version="1.0" encoding="utf-8"?>
<p:tagLst xmlns:p="http://schemas.openxmlformats.org/presentationml/2006/main">
  <p:tag name="RAINPROBLEM" val="ProblemBody"/>
</p:tagLst>
</file>

<file path=ppt/tags/tag89.xml><?xml version="1.0" encoding="utf-8"?>
<p:tagLst xmlns:p="http://schemas.openxmlformats.org/presentationml/2006/main">
  <p:tag name="RAINPROBLEM" val="ProblemItem"/>
</p:tagLst>
</file>

<file path=ppt/tags/tag9.xml><?xml version="1.0" encoding="utf-8"?>
<p:tagLst xmlns:p="http://schemas.openxmlformats.org/presentationml/2006/main">
  <p:tag name="RAINPROBLEM" val="ShortAnswer"/>
  <p:tag name="PROBLEMSCORE" val="10.0"/>
  <p:tag name="PROBLEMVOICEALLOWED" val="False"/>
</p:tagLst>
</file>

<file path=ppt/tags/tag90.xml><?xml version="1.0" encoding="utf-8"?>
<p:tagLst xmlns:p="http://schemas.openxmlformats.org/presentationml/2006/main">
  <p:tag name="RAINPROBLEM" val="ProblemItem"/>
</p:tagLst>
</file>

<file path=ppt/tags/tag91.xml><?xml version="1.0" encoding="utf-8"?>
<p:tagLst xmlns:p="http://schemas.openxmlformats.org/presentationml/2006/main">
  <p:tag name="RAINPROBLEM" val="ProblemBullet"/>
  <p:tag name="RAINPROBLEMTYPE" val="MultipleChoice"/>
  <p:tag name="RAINBULLET" val="Correct"/>
</p:tagLst>
</file>

<file path=ppt/tags/tag92.xml><?xml version="1.0" encoding="utf-8"?>
<p:tagLst xmlns:p="http://schemas.openxmlformats.org/presentationml/2006/main">
  <p:tag name="RAINPROBLEM" val="ProblemBullet"/>
  <p:tag name="RAINPROBLEMTYPE" val="MultipleChoice"/>
  <p:tag name="RAINBULLET" val="Wrong"/>
</p:tagLst>
</file>

<file path=ppt/tags/tag93.xml><?xml version="1.0" encoding="utf-8"?>
<p:tagLst xmlns:p="http://schemas.openxmlformats.org/presentationml/2006/main">
  <p:tag name="RAINPROBLEM" val="ProblemSubmit"/>
  <p:tag name="RAINPROBLEMTYPE" val="MultipleChoice"/>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 val="ProblemSetting"/>
  <p:tag name="RAINPROBLEMTYPE" val="MultipleChoice"/>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11923</Words>
  <Application>WPS 演示</Application>
  <PresentationFormat>宽屏</PresentationFormat>
  <Paragraphs>893</Paragraphs>
  <Slides>70</Slides>
  <Notes>61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70</vt:i4>
      </vt:variant>
    </vt:vector>
  </HeadingPairs>
  <TitlesOfParts>
    <vt:vector size="86" baseType="lpstr">
      <vt:lpstr>Arial</vt:lpstr>
      <vt:lpstr>宋体</vt:lpstr>
      <vt:lpstr>Wingdings</vt:lpstr>
      <vt:lpstr>微软雅黑</vt:lpstr>
      <vt:lpstr>Calibri</vt:lpstr>
      <vt:lpstr>Arial Unicode MS</vt:lpstr>
      <vt:lpstr>等线 Light</vt:lpstr>
      <vt:lpstr>Calibri Light</vt:lpstr>
      <vt:lpstr>等线</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胡晟明</cp:lastModifiedBy>
  <cp:revision>527</cp:revision>
  <dcterms:created xsi:type="dcterms:W3CDTF">2020-04-16T03:52:00Z</dcterms:created>
  <dcterms:modified xsi:type="dcterms:W3CDTF">2025-11-25T14:03:02Z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2052-12.1.0.24014</vt:lpwstr>
  </property>
  <property fmtid="{D5CDD505-2E9C-101B-9397-08002B2CF9AE}" pid="3" name="ICV">
    <vt:lpwstr>467E6A05723B40759C32EE8CB85AF8BE</vt:lpwstr>
  </property>
</Properties>
</file>